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308" r:id="rId3"/>
    <p:sldId id="327" r:id="rId4"/>
    <p:sldId id="329" r:id="rId5"/>
    <p:sldId id="312" r:id="rId6"/>
    <p:sldId id="313" r:id="rId7"/>
    <p:sldId id="314" r:id="rId8"/>
    <p:sldId id="326" r:id="rId9"/>
    <p:sldId id="304" r:id="rId1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AEF0F0"/>
    <a:srgbClr val="32CE39"/>
    <a:srgbClr val="FF3300"/>
    <a:srgbClr val="0000FF"/>
    <a:srgbClr val="CC3300"/>
    <a:srgbClr val="0066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09" autoAdjust="0"/>
    <p:restoredTop sz="91297" autoAdjust="0"/>
  </p:normalViewPr>
  <p:slideViewPr>
    <p:cSldViewPr>
      <p:cViewPr varScale="1">
        <p:scale>
          <a:sx n="73" d="100"/>
          <a:sy n="73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Click to edit Master text styles</a:t>
            </a:r>
          </a:p>
          <a:p>
            <a:pPr lvl="1"/>
            <a:r>
              <a:rPr lang="es-ES" noProof="0" smtClean="0"/>
              <a:t>Second level</a:t>
            </a:r>
          </a:p>
          <a:p>
            <a:pPr lvl="2"/>
            <a:r>
              <a:rPr lang="es-ES" noProof="0" smtClean="0"/>
              <a:t>Third level</a:t>
            </a:r>
          </a:p>
          <a:p>
            <a:pPr lvl="3"/>
            <a:r>
              <a:rPr lang="es-ES" noProof="0" smtClean="0"/>
              <a:t>Fourth level</a:t>
            </a:r>
          </a:p>
          <a:p>
            <a:pPr lvl="4"/>
            <a:r>
              <a:rPr lang="es-E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8AEC4C2-1C38-4266-BE21-2EAD46B98BF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813849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BB54F7-60D6-4612-BBAA-8B4A9308E622}" type="slidenum">
              <a:rPr lang="es-ES" smtClean="0">
                <a:latin typeface="Arial" charset="0"/>
              </a:rPr>
              <a:pPr/>
              <a:t>1</a:t>
            </a:fld>
            <a:endParaRPr lang="es-ES" dirty="0" smtClean="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CR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007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23A5D-1760-4A9B-A92D-D5C735E302B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D6441-20C9-4747-BCF4-3EF03BDA4D7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E10EA-F9BC-4AE3-929D-6A293AE8A12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3FDD0-E1CF-4A7A-A54F-BEC2725FA90F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FB662-35B9-4BA5-8C9F-3A5F7CAF14E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DCEA2-526D-468E-B1FB-D865D4DE33F2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BBC1D-3267-46AF-B16A-2CA0D6DFEF27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6B4BB-E611-4D70-97B8-5A7130545FE2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C13D5-9C29-4BF7-9496-E28687B7CD91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231B4-031A-4EF4-B118-47F67F3CA87F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CAC28-3F0C-4740-AAAC-2693AC7D1E4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C01BCB24-73F3-4034-944F-2A4F21523BA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  <p:pic>
        <p:nvPicPr>
          <p:cNvPr id="1031" name="Picture 7" descr="Plantilla-Oirsa_0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95250"/>
            <a:ext cx="9144000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476250"/>
            <a:ext cx="8027987" cy="33845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s-MX" sz="2400" dirty="0" smtClean="0">
              <a:solidFill>
                <a:srgbClr val="0099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600" b="1" dirty="0" smtClean="0">
                <a:solidFill>
                  <a:srgbClr val="006600"/>
                </a:solidFill>
              </a:rPr>
              <a:t>International Regional Organization for Plant and Animal Health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b="1" dirty="0" smtClean="0">
              <a:solidFill>
                <a:srgbClr val="006600"/>
              </a:solidFill>
            </a:endParaRPr>
          </a:p>
          <a:p>
            <a:pPr algn="ctr">
              <a:buNone/>
            </a:pPr>
            <a:r>
              <a:rPr lang="en-US" sz="2000" b="1" dirty="0" smtClean="0"/>
              <a:t>26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Technical Consultation among</a:t>
            </a:r>
            <a:endParaRPr lang="es-MX" sz="2000" dirty="0" smtClean="0"/>
          </a:p>
          <a:p>
            <a:pPr algn="ctr">
              <a:buNone/>
            </a:pPr>
            <a:r>
              <a:rPr lang="en-US" sz="2000" b="1" dirty="0" smtClean="0"/>
              <a:t>Regional Plant Protection Organizations</a:t>
            </a:r>
            <a:endParaRPr lang="es-MX" sz="2000" dirty="0" smtClean="0"/>
          </a:p>
          <a:p>
            <a:pPr algn="ctr">
              <a:buNone/>
            </a:pPr>
            <a:r>
              <a:rPr lang="es-MX" sz="2000" b="1" dirty="0" smtClean="0"/>
              <a:t>Antigua Guatemala, November 10th-14th, 2014</a:t>
            </a:r>
            <a:endParaRPr lang="es-MX" sz="20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s-ES" sz="2800" b="1" dirty="0" smtClean="0">
              <a:solidFill>
                <a:srgbClr val="006600"/>
              </a:solidFill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1404938" y="4292600"/>
            <a:ext cx="7488237" cy="215900"/>
          </a:xfrm>
          <a:prstGeom prst="rect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title"/>
          </p:nvPr>
        </p:nvSpPr>
        <p:spPr>
          <a:xfrm>
            <a:off x="914400" y="4652963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s-CR" sz="4000" b="1" dirty="0" smtClean="0"/>
              <a:t> </a:t>
            </a:r>
            <a:endParaRPr lang="es-ES" sz="4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484784"/>
            <a:ext cx="7488832" cy="3312368"/>
          </a:xfrm>
        </p:spPr>
        <p:txBody>
          <a:bodyPr/>
          <a:lstStyle/>
          <a:p>
            <a:pPr>
              <a:buNone/>
              <a:defRPr/>
            </a:pPr>
            <a:r>
              <a:rPr lang="en-US" sz="2800" dirty="0" smtClean="0"/>
              <a:t> </a:t>
            </a:r>
            <a:r>
              <a:rPr lang="en-US" sz="2800" b="1" i="1" dirty="0" err="1" smtClean="0"/>
              <a:t>Candidatus</a:t>
            </a:r>
            <a:r>
              <a:rPr lang="en-US" sz="2800" b="1" dirty="0" smtClean="0"/>
              <a:t> </a:t>
            </a:r>
            <a:r>
              <a:rPr lang="en-US" sz="2800" b="1" dirty="0" smtClean="0"/>
              <a:t>Liberibacter asiaticus’ (HLB – citrus greening). </a:t>
            </a:r>
            <a:r>
              <a:rPr lang="en-US" sz="2800" dirty="0" smtClean="0"/>
              <a:t>Detected in the Dominican Republic in 2008;  Belize, 2008;  M</a:t>
            </a:r>
            <a:r>
              <a:rPr lang="" sz="2800" dirty="0" smtClean="0"/>
              <a:t>e</a:t>
            </a:r>
            <a:r>
              <a:rPr lang="en-US" sz="2800" dirty="0" smtClean="0"/>
              <a:t>xico, 2009.  OIRSA developed a Regional Phytosanitary Campaign for surveillance and control.</a:t>
            </a:r>
            <a:endParaRPr lang="en-US" dirty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>
          <a:xfrm>
            <a:off x="2123728" y="404664"/>
            <a:ext cx="6264374" cy="830997"/>
          </a:xfr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EMERGING PESTS OF CONCERN FOR 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OIRSA 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REGION</a:t>
            </a:r>
          </a:p>
        </p:txBody>
      </p:sp>
      <p:sp>
        <p:nvSpPr>
          <p:cNvPr id="11268" name="AutoShape 5" descr="https://encrypted-tbn0.google.com/images?q=tbn:ANd9GcRZA2oJjLg90t0Q143uSU0PmJzoHAzwDdfuA5BOxKDlzR0yOxxgJQ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pic>
        <p:nvPicPr>
          <p:cNvPr id="11269" name="Picture 7" descr="http://www.apsnet.org/publications/imageresources/PublishingImages/1999/IW0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335834"/>
            <a:ext cx="2592387" cy="252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78904" y="274638"/>
            <a:ext cx="8229600" cy="1143000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Coffee Leaf Rust Phytosanitary Program</a:t>
            </a:r>
            <a:endParaRPr lang="en-G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77280" y="1639341"/>
            <a:ext cx="7787208" cy="4525963"/>
          </a:xfrm>
        </p:spPr>
        <p:txBody>
          <a:bodyPr/>
          <a:lstStyle/>
          <a:p>
            <a:r>
              <a:rPr lang="en-GB" b="1" i="1" dirty="0" smtClean="0"/>
              <a:t>Hemileia vastratix  </a:t>
            </a:r>
            <a:r>
              <a:rPr lang="en-GB" i="1" dirty="0" smtClean="0"/>
              <a:t>Berk &amp; Br.</a:t>
            </a:r>
          </a:p>
          <a:p>
            <a:pPr lvl="1"/>
            <a:r>
              <a:rPr lang="en-GB" i="1" dirty="0" smtClean="0"/>
              <a:t>Epidemic phytosanitary event from Mexico down to Panam</a:t>
            </a:r>
            <a:r>
              <a:rPr lang="" i="1" dirty="0" smtClean="0"/>
              <a:t>a</a:t>
            </a:r>
            <a:r>
              <a:rPr lang="en-GB" i="1" dirty="0" smtClean="0"/>
              <a:t>.</a:t>
            </a:r>
          </a:p>
          <a:p>
            <a:pPr lvl="1"/>
            <a:r>
              <a:rPr lang="en-GB" i="1" dirty="0" smtClean="0"/>
              <a:t>Significant looses in </a:t>
            </a:r>
            <a:r>
              <a:rPr lang="en-GB" i="1" dirty="0" smtClean="0"/>
              <a:t>Coffee </a:t>
            </a:r>
            <a:r>
              <a:rPr lang="en-GB" i="1" dirty="0" smtClean="0"/>
              <a:t>industry.</a:t>
            </a:r>
          </a:p>
          <a:p>
            <a:pPr lvl="1"/>
            <a:r>
              <a:rPr lang="en-GB" dirty="0" smtClean="0"/>
              <a:t> OIRSA </a:t>
            </a:r>
            <a:r>
              <a:rPr lang="" dirty="0" smtClean="0"/>
              <a:t>-</a:t>
            </a:r>
            <a:r>
              <a:rPr lang="en-GB" dirty="0" smtClean="0"/>
              <a:t>in coordination with IICA, CATIE, and PROMECAFE</a:t>
            </a:r>
            <a:r>
              <a:rPr lang="" dirty="0" smtClean="0"/>
              <a:t>-</a:t>
            </a:r>
            <a:r>
              <a:rPr lang="en-GB" dirty="0" smtClean="0"/>
              <a:t> developed a Regional Phytosanitary Program.</a:t>
            </a:r>
          </a:p>
          <a:p>
            <a:pPr lvl="1"/>
            <a:r>
              <a:rPr lang="en-GB" dirty="0" smtClean="0"/>
              <a:t>Coffee Leaf Rust </a:t>
            </a:r>
            <a:r>
              <a:rPr lang="es-ES" dirty="0" smtClean="0"/>
              <a:t>early warning system developed.</a:t>
            </a:r>
            <a:endParaRPr lang="en-GB" dirty="0" smtClean="0"/>
          </a:p>
          <a:p>
            <a:pPr lvl="1"/>
            <a:endParaRPr lang="en-GB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2 Marcador de contenido"/>
          <p:cNvSpPr>
            <a:spLocks noGrp="1"/>
          </p:cNvSpPr>
          <p:nvPr>
            <p:ph idx="1"/>
          </p:nvPr>
        </p:nvSpPr>
        <p:spPr>
          <a:xfrm>
            <a:off x="2123728" y="620688"/>
            <a:ext cx="6645498" cy="3384376"/>
          </a:xfrm>
        </p:spPr>
        <p:txBody>
          <a:bodyPr/>
          <a:lstStyle/>
          <a:p>
            <a:pPr>
              <a:buNone/>
            </a:pPr>
            <a:r>
              <a:rPr lang="en-GB" sz="2400" b="1" i="1" dirty="0" smtClean="0"/>
              <a:t>Maconellicoccus hirsutus 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ea typeface="+mn-ea"/>
                <a:cs typeface="+mn-cs"/>
              </a:rPr>
              <a:t>Spread in the OIRSA Region, </a:t>
            </a:r>
            <a:r>
              <a:rPr lang="" sz="2400" dirty="0" smtClean="0">
                <a:ea typeface="+mn-ea"/>
                <a:cs typeface="+mn-cs"/>
              </a:rPr>
              <a:t>currently </a:t>
            </a:r>
            <a:r>
              <a:rPr lang="en-GB" sz="2400" dirty="0" smtClean="0">
                <a:ea typeface="+mn-ea"/>
                <a:cs typeface="+mn-cs"/>
              </a:rPr>
              <a:t>present in Belize, Honduras, El Salvador and Costa Rica.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ea typeface="+mn-ea"/>
                <a:cs typeface="+mn-cs"/>
              </a:rPr>
              <a:t> Restrictive to trade</a:t>
            </a:r>
            <a:r>
              <a:rPr lang="en-GB" sz="2400" dirty="0" smtClean="0">
                <a:ea typeface="+mn-ea"/>
                <a:cs typeface="+mn-cs"/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ea typeface="+mn-ea"/>
                <a:cs typeface="+mn-cs"/>
              </a:rPr>
              <a:t>Biological control strategy:</a:t>
            </a:r>
          </a:p>
          <a:p>
            <a:pPr lvl="2">
              <a:buFont typeface="Arial" pitchFamily="34" charset="0"/>
              <a:buChar char="•"/>
            </a:pPr>
            <a:r>
              <a:rPr lang="en-GB" sz="2000" dirty="0" err="1" smtClean="0">
                <a:ea typeface="+mn-ea"/>
                <a:cs typeface="+mn-cs"/>
              </a:rPr>
              <a:t>Criptolaemus</a:t>
            </a:r>
            <a:r>
              <a:rPr lang="en-GB" sz="2000" dirty="0" smtClean="0">
                <a:ea typeface="+mn-ea"/>
                <a:cs typeface="+mn-cs"/>
              </a:rPr>
              <a:t> </a:t>
            </a:r>
            <a:r>
              <a:rPr lang="en-GB" sz="2000" dirty="0" err="1" smtClean="0">
                <a:ea typeface="+mn-ea"/>
                <a:cs typeface="+mn-cs"/>
              </a:rPr>
              <a:t>montrouzieri</a:t>
            </a:r>
            <a:r>
              <a:rPr lang="en-GB" sz="2000" dirty="0" smtClean="0">
                <a:ea typeface="+mn-ea"/>
                <a:cs typeface="+mn-cs"/>
              </a:rPr>
              <a:t>.</a:t>
            </a:r>
          </a:p>
          <a:p>
            <a:pPr lvl="2">
              <a:buFont typeface="Arial" pitchFamily="34" charset="0"/>
              <a:buChar char="•"/>
            </a:pPr>
            <a:r>
              <a:rPr lang="en-GB" sz="2000" dirty="0" err="1" smtClean="0">
                <a:ea typeface="+mn-ea"/>
                <a:cs typeface="+mn-cs"/>
              </a:rPr>
              <a:t>Anagyrus</a:t>
            </a:r>
            <a:r>
              <a:rPr lang="en-GB" sz="2000" dirty="0" smtClean="0">
                <a:ea typeface="+mn-ea"/>
                <a:cs typeface="+mn-cs"/>
              </a:rPr>
              <a:t> </a:t>
            </a:r>
            <a:r>
              <a:rPr lang="en-GB" sz="2000" dirty="0" err="1" smtClean="0">
                <a:ea typeface="+mn-ea"/>
                <a:cs typeface="+mn-cs"/>
              </a:rPr>
              <a:t>kamali</a:t>
            </a:r>
            <a:r>
              <a:rPr lang="en-GB" sz="2000" dirty="0" smtClean="0">
                <a:ea typeface="+mn-ea"/>
                <a:cs typeface="+mn-cs"/>
              </a:rPr>
              <a:t>.</a:t>
            </a:r>
            <a:endParaRPr lang="en-GB" sz="2000" dirty="0" smtClean="0">
              <a:ea typeface="+mn-ea"/>
              <a:cs typeface="+mn-cs"/>
            </a:endParaRPr>
          </a:p>
        </p:txBody>
      </p:sp>
      <p:sp>
        <p:nvSpPr>
          <p:cNvPr id="1026" name="AutoShape 2" descr="Resultado de imagen de fotos cochinilla rosada del hibisco"/>
          <p:cNvSpPr>
            <a:spLocks noChangeAspect="1" noChangeArrowheads="1"/>
          </p:cNvSpPr>
          <p:nvPr/>
        </p:nvSpPr>
        <p:spPr bwMode="auto">
          <a:xfrm>
            <a:off x="155575" y="-639763"/>
            <a:ext cx="1781175" cy="1343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028" name="Picture 4" descr="https://encrypted-tbn3.gstatic.com/images?q=tbn:ANd9GcQg0lviEN6wSfAVoQgPefhjyHX7-X0pGqdEH-udUu-cl6Vi6DnqXYXY7aory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149080"/>
            <a:ext cx="2962275" cy="2228850"/>
          </a:xfrm>
          <a:prstGeom prst="rect">
            <a:avLst/>
          </a:prstGeom>
          <a:noFill/>
        </p:spPr>
      </p:pic>
      <p:pic>
        <p:nvPicPr>
          <p:cNvPr id="1030" name="Picture 6" descr="http://cesavechiapas.org.mx/images/campanias/c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722018"/>
            <a:ext cx="216024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25544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Pests pressing to gain entry to the </a:t>
            </a:r>
            <a:r>
              <a:rPr lang="" sz="2800" b="1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egion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3" name="2 Marcador de contenido"/>
          <p:cNvSpPr>
            <a:spLocks noGrp="1"/>
          </p:cNvSpPr>
          <p:nvPr>
            <p:ph idx="1"/>
          </p:nvPr>
        </p:nvSpPr>
        <p:spPr>
          <a:xfrm>
            <a:off x="1187450" y="1412875"/>
            <a:ext cx="7570788" cy="3744317"/>
          </a:xfrm>
        </p:spPr>
        <p:txBody>
          <a:bodyPr/>
          <a:lstStyle/>
          <a:p>
            <a:pPr>
              <a:buNone/>
            </a:pPr>
            <a:r>
              <a:rPr lang="en-GB" sz="2400" b="1" i="1" dirty="0" smtClean="0"/>
              <a:t>Megacopta cribraria </a:t>
            </a:r>
            <a:r>
              <a:rPr lang="en-GB" sz="2400" b="1" dirty="0" smtClean="0"/>
              <a:t>(Fabricius 1798) </a:t>
            </a:r>
            <a:r>
              <a:rPr lang="en-GB" sz="2400" dirty="0" smtClean="0"/>
              <a:t>(Heteroptera: Plataspidae), </a:t>
            </a:r>
            <a:r>
              <a:rPr lang="" sz="2400" dirty="0" smtClean="0"/>
              <a:t>K</a:t>
            </a:r>
            <a:r>
              <a:rPr lang="en-GB" sz="2400" dirty="0" smtClean="0"/>
              <a:t>udzu bug. Distributed in Southeast Asia. Georgia (USA) in 2008, and extended to adjacent States.</a:t>
            </a:r>
          </a:p>
          <a:p>
            <a:r>
              <a:rPr lang="en-GB" sz="2400" dirty="0" smtClean="0"/>
              <a:t>Numerous interceptions in the region; live and dead insects, in many points of entry and different means of transportation. </a:t>
            </a:r>
          </a:p>
          <a:p>
            <a:r>
              <a:rPr lang="en-GB" sz="2400" dirty="0" smtClean="0"/>
              <a:t>The concern is that it may become a pest attacking legumes in Central America.</a:t>
            </a:r>
            <a:endParaRPr lang="en-GB" sz="2800" dirty="0" smtClean="0"/>
          </a:p>
        </p:txBody>
      </p:sp>
      <p:pic>
        <p:nvPicPr>
          <p:cNvPr id="15364" name="Picture 5" descr="https://encrypted-tbn3.google.com/images?q=tbn:ANd9GcSxj9R5_SOBub4ndknvU9I4zvQbgHs5eaCvHRf0BZknBVlfdw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486886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7" descr="https://encrypted-tbn0.google.com/images?q=tbn:ANd9GcTKS-JMTZrfwoM9aDc8ozpUuF5UI4Lq8xzR1vnLphfKxb7EhkJUGg"/>
          <p:cNvSpPr>
            <a:spLocks noChangeAspect="1" noChangeArrowheads="1"/>
          </p:cNvSpPr>
          <p:nvPr/>
        </p:nvSpPr>
        <p:spPr bwMode="auto">
          <a:xfrm>
            <a:off x="155575" y="-922338"/>
            <a:ext cx="2362200" cy="193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15366" name="AutoShape 9" descr="https://encrypted-tbn0.google.com/images?q=tbn:ANd9GcTKS-JMTZrfwoM9aDc8ozpUuF5UI4Lq8xzR1vnLphfKxb7EhkJUGg"/>
          <p:cNvSpPr>
            <a:spLocks noChangeAspect="1" noChangeArrowheads="1"/>
          </p:cNvSpPr>
          <p:nvPr/>
        </p:nvSpPr>
        <p:spPr bwMode="auto">
          <a:xfrm>
            <a:off x="155575" y="-922338"/>
            <a:ext cx="2362200" cy="193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15367" name="AutoShape 11" descr="https://encrypted-tbn0.google.com/images?q=tbn:ANd9GcTKS-JMTZrfwoM9aDc8ozpUuF5UI4Lq8xzR1vnLphfKxb7EhkJUGg"/>
          <p:cNvSpPr>
            <a:spLocks noChangeAspect="1" noChangeArrowheads="1"/>
          </p:cNvSpPr>
          <p:nvPr/>
        </p:nvSpPr>
        <p:spPr bwMode="auto">
          <a:xfrm>
            <a:off x="155575" y="-922338"/>
            <a:ext cx="2362200" cy="193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Marcador de contenido"/>
          <p:cNvSpPr>
            <a:spLocks noGrp="1"/>
          </p:cNvSpPr>
          <p:nvPr>
            <p:ph idx="1"/>
          </p:nvPr>
        </p:nvSpPr>
        <p:spPr>
          <a:xfrm>
            <a:off x="1259632" y="1196975"/>
            <a:ext cx="7884368" cy="2016001"/>
          </a:xfrm>
        </p:spPr>
        <p:txBody>
          <a:bodyPr/>
          <a:lstStyle/>
          <a:p>
            <a:pPr>
              <a:buNone/>
            </a:pPr>
            <a:r>
              <a:rPr lang="en-GB" sz="2400" b="1" i="1" dirty="0" smtClean="0"/>
              <a:t>Trogoderma granarium</a:t>
            </a:r>
            <a:r>
              <a:rPr lang="en-GB" sz="2400" b="1" dirty="0" smtClean="0"/>
              <a:t> Everts 1898, Khapra beetle</a:t>
            </a:r>
            <a:endParaRPr lang="en-GB" sz="2400" dirty="0" smtClean="0"/>
          </a:p>
          <a:p>
            <a:r>
              <a:rPr lang="en-GB" sz="2400" dirty="0" smtClean="0"/>
              <a:t>Intercepted not only dead but alive in conveyances  in many points of entry to the OIRSA region.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16387" name="Picture 5" descr="https://encrypted-tbn2.google.com/images?q=tbn:ANd9GcTaYwRiFmVO582Oy_DdnAQ-tPsOGNrYrMXILdm38m-789ewjwYp3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31416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https://encrypted-tbn3.google.com/images?q=tbn:ANd9GcTWubqzOzDzc_WtAh1vg47LU4T9VB0qbhjx9yA6AJsvLMWwx4r-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860800"/>
            <a:ext cx="1905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Pests considered as serious threats for the </a:t>
            </a:r>
            <a:r>
              <a:rPr lang="" sz="2800" b="1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egion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411" name="2 Marcador de contenido"/>
          <p:cNvSpPr>
            <a:spLocks noGrp="1"/>
          </p:cNvSpPr>
          <p:nvPr>
            <p:ph idx="1"/>
          </p:nvPr>
        </p:nvSpPr>
        <p:spPr>
          <a:xfrm>
            <a:off x="914400" y="1412875"/>
            <a:ext cx="8229600" cy="3240261"/>
          </a:xfrm>
        </p:spPr>
        <p:txBody>
          <a:bodyPr/>
          <a:lstStyle/>
          <a:p>
            <a:pPr>
              <a:buNone/>
            </a:pPr>
            <a:r>
              <a:rPr lang="en-GB" sz="2400" b="1" i="1" dirty="0" smtClean="0"/>
              <a:t>Fusarium oxysporum</a:t>
            </a:r>
            <a:r>
              <a:rPr lang="en-GB" sz="2400" b="1" dirty="0" smtClean="0"/>
              <a:t> f.sp. </a:t>
            </a:r>
            <a:r>
              <a:rPr lang="en-GB" sz="2400" b="1" i="1" dirty="0" smtClean="0"/>
              <a:t>cubense</a:t>
            </a:r>
            <a:r>
              <a:rPr lang="en-GB" sz="2400" b="1" dirty="0" smtClean="0"/>
              <a:t> Race 4 Tropical </a:t>
            </a:r>
            <a:r>
              <a:rPr lang="en-GB" sz="2400" dirty="0" smtClean="0"/>
              <a:t>(FOC R4T). </a:t>
            </a:r>
          </a:p>
          <a:p>
            <a:r>
              <a:rPr lang="" sz="2400" dirty="0" smtClean="0"/>
              <a:t>Not</a:t>
            </a:r>
            <a:r>
              <a:rPr lang="en-GB" sz="2400" dirty="0" smtClean="0"/>
              <a:t> present in America.</a:t>
            </a:r>
          </a:p>
          <a:p>
            <a:r>
              <a:rPr lang="en-GB" sz="2400" dirty="0" smtClean="0"/>
              <a:t>Cavendish, the most important variety of banana for export, is susceptible.  It will have serious impact in Honduras, Costa Rica and Panama.</a:t>
            </a:r>
          </a:p>
          <a:p>
            <a:r>
              <a:rPr lang="en-GB" sz="2400" dirty="0" smtClean="0"/>
              <a:t>Phytosanitary Contingency Plan for FOC R4T</a:t>
            </a:r>
          </a:p>
          <a:p>
            <a:r>
              <a:rPr lang="en-GB" sz="2400" dirty="0" smtClean="0"/>
              <a:t>New </a:t>
            </a:r>
            <a:r>
              <a:rPr lang="en-HK" sz="2400" dirty="0" smtClean="0"/>
              <a:t>outbreaks</a:t>
            </a:r>
            <a:r>
              <a:rPr lang="es-ES" sz="2400" dirty="0" smtClean="0"/>
              <a:t> r</a:t>
            </a:r>
            <a:r>
              <a:rPr lang="en-GB" sz="2400" dirty="0" smtClean="0"/>
              <a:t>eported in Mozambique and Jordania. </a:t>
            </a:r>
            <a:endParaRPr lang="en-GB" sz="3000" dirty="0" smtClean="0"/>
          </a:p>
          <a:p>
            <a:endParaRPr lang="en-GB" dirty="0" smtClean="0"/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725144"/>
            <a:ext cx="1943323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2 Marcador de contenido"/>
          <p:cNvSpPr>
            <a:spLocks noGrp="1"/>
          </p:cNvSpPr>
          <p:nvPr>
            <p:ph idx="1"/>
          </p:nvPr>
        </p:nvSpPr>
        <p:spPr>
          <a:xfrm>
            <a:off x="2051720" y="836712"/>
            <a:ext cx="6645498" cy="3023865"/>
          </a:xfrm>
        </p:spPr>
        <p:txBody>
          <a:bodyPr/>
          <a:lstStyle/>
          <a:p>
            <a:pPr>
              <a:buNone/>
            </a:pPr>
            <a:r>
              <a:rPr lang="en-GB" sz="2400" b="1" i="1" dirty="0" smtClean="0"/>
              <a:t>Fusarium guttiforme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ea typeface="+mn-ea"/>
                <a:cs typeface="+mn-cs"/>
              </a:rPr>
              <a:t>Present in Brazil 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ea typeface="+mn-ea"/>
                <a:cs typeface="+mn-cs"/>
              </a:rPr>
              <a:t>Threatening the pineapple industry of Central America: Costa Rica, Honduras, Mexico and Panama.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ea typeface="+mn-ea"/>
                <a:cs typeface="+mn-cs"/>
              </a:rPr>
              <a:t>At present there is no phytosanitary control .</a:t>
            </a:r>
          </a:p>
        </p:txBody>
      </p:sp>
      <p:pic>
        <p:nvPicPr>
          <p:cNvPr id="18435" name="Picture 5" descr="http://www.oirsa.org/portal/documents/fusariosis/fusari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3500438"/>
            <a:ext cx="3024187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832258"/>
            <a:ext cx="1800200" cy="253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2 CuadroTexto"/>
          <p:cNvSpPr txBox="1">
            <a:spLocks noChangeArrowheads="1"/>
          </p:cNvSpPr>
          <p:nvPr/>
        </p:nvSpPr>
        <p:spPr bwMode="auto">
          <a:xfrm>
            <a:off x="2411760" y="4869160"/>
            <a:ext cx="3671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THANKS !!</a:t>
            </a:r>
            <a:r>
              <a:rPr lang="es-MX" sz="2800" b="1" dirty="0"/>
              <a:t> </a:t>
            </a:r>
          </a:p>
        </p:txBody>
      </p:sp>
      <p:pic>
        <p:nvPicPr>
          <p:cNvPr id="21507" name="Picture 13" descr="http://bugguide.net/images/raw/2ZSL5Z0L4ZQL5ZZLPZ8LFH7HEZMHVHEHJHMH1H7HVH0LAHXHVHKLVZ5LBZWHAZ8LFHXHAHSL1HLL1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692150"/>
            <a:ext cx="20066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9" descr="http://www.biolib.cz/IMG/GAL/45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557338"/>
            <a:ext cx="3810000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3454</TotalTime>
  <Words>366</Words>
  <Application>Microsoft Office PowerPoint</Application>
  <PresentationFormat>On-screen Show (4:3)</PresentationFormat>
  <Paragraphs>39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 </vt:lpstr>
      <vt:lpstr>EMERGING PESTS OF CONCERN FOR OIRSA REGION</vt:lpstr>
      <vt:lpstr>Coffee Leaf Rust Phytosanitary Program</vt:lpstr>
      <vt:lpstr>Slide 4</vt:lpstr>
      <vt:lpstr>Pests pressing to gain entry to the Region</vt:lpstr>
      <vt:lpstr>Slide 6</vt:lpstr>
      <vt:lpstr>Pests considered as serious threats for the Region</vt:lpstr>
      <vt:lpstr>Slide 8</vt:lpstr>
      <vt:lpstr>Slide 9</vt:lpstr>
    </vt:vector>
  </TitlesOfParts>
  <Company>Uso 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OIRSA</dc:title>
  <dc:creator>Directora</dc:creator>
  <cp:lastModifiedBy>Toshiba</cp:lastModifiedBy>
  <cp:revision>385</cp:revision>
  <dcterms:created xsi:type="dcterms:W3CDTF">2006-09-14T00:22:18Z</dcterms:created>
  <dcterms:modified xsi:type="dcterms:W3CDTF">2014-11-05T18:44:02Z</dcterms:modified>
</cp:coreProperties>
</file>