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70" r:id="rId7"/>
    <p:sldId id="271" r:id="rId8"/>
    <p:sldId id="259" r:id="rId9"/>
    <p:sldId id="268" r:id="rId10"/>
    <p:sldId id="265"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94709" autoAdjust="0"/>
  </p:normalViewPr>
  <p:slideViewPr>
    <p:cSldViewPr>
      <p:cViewPr>
        <p:scale>
          <a:sx n="100" d="100"/>
          <a:sy n="100" d="100"/>
        </p:scale>
        <p:origin x="-126" y="1218"/>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fld id="{5595855E-84D8-4A70-AED7-B8F5651A836E}" type="datetimeFigureOut">
              <a:rPr lang="en-US" smtClean="0"/>
              <a:pPr/>
              <a:t>11/5/2014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481BC5FD-5724-4640-A2F3-6024187D83AE}"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5595855E-84D8-4A70-AED7-B8F5651A836E}" type="datetimeFigureOut">
              <a:rPr lang="en-US" smtClean="0"/>
              <a:pPr/>
              <a:t>11/5/2014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481BC5FD-5724-4640-A2F3-6024187D83AE}"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5595855E-84D8-4A70-AED7-B8F5651A836E}" type="datetimeFigureOut">
              <a:rPr lang="en-US" smtClean="0"/>
              <a:pPr/>
              <a:t>11/5/2014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481BC5FD-5724-4640-A2F3-6024187D83AE}"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5595855E-84D8-4A70-AED7-B8F5651A836E}" type="datetimeFigureOut">
              <a:rPr lang="en-US" smtClean="0"/>
              <a:pPr/>
              <a:t>11/5/2014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481BC5FD-5724-4640-A2F3-6024187D83AE}"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595855E-84D8-4A70-AED7-B8F5651A836E}" type="datetimeFigureOut">
              <a:rPr lang="en-US" smtClean="0"/>
              <a:pPr/>
              <a:t>11/5/2014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481BC5FD-5724-4640-A2F3-6024187D83AE}"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5595855E-84D8-4A70-AED7-B8F5651A836E}" type="datetimeFigureOut">
              <a:rPr lang="en-US" smtClean="0"/>
              <a:pPr/>
              <a:t>11/5/2014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481BC5FD-5724-4640-A2F3-6024187D83AE}"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5595855E-84D8-4A70-AED7-B8F5651A836E}" type="datetimeFigureOut">
              <a:rPr lang="en-US" smtClean="0"/>
              <a:pPr/>
              <a:t>11/5/2014</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481BC5FD-5724-4640-A2F3-6024187D83AE}"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fld id="{5595855E-84D8-4A70-AED7-B8F5651A836E}" type="datetimeFigureOut">
              <a:rPr lang="en-US" smtClean="0"/>
              <a:pPr/>
              <a:t>11/5/2014</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481BC5FD-5724-4640-A2F3-6024187D83AE}"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595855E-84D8-4A70-AED7-B8F5651A836E}" type="datetimeFigureOut">
              <a:rPr lang="en-US" smtClean="0"/>
              <a:pPr/>
              <a:t>11/5/2014</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481BC5FD-5724-4640-A2F3-6024187D83AE}"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595855E-84D8-4A70-AED7-B8F5651A836E}" type="datetimeFigureOut">
              <a:rPr lang="en-US" smtClean="0"/>
              <a:pPr/>
              <a:t>11/5/2014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481BC5FD-5724-4640-A2F3-6024187D83AE}"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595855E-84D8-4A70-AED7-B8F5651A836E}" type="datetimeFigureOut">
              <a:rPr lang="en-US" smtClean="0"/>
              <a:pPr/>
              <a:t>11/5/2014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481BC5FD-5724-4640-A2F3-6024187D83AE}"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95855E-84D8-4A70-AED7-B8F5651A836E}" type="datetimeFigureOut">
              <a:rPr lang="en-US" smtClean="0"/>
              <a:pPr/>
              <a:t>11/5/2014</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1BC5FD-5724-4640-A2F3-6024187D83AE}"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62000" y="304800"/>
            <a:ext cx="7620000" cy="1981200"/>
          </a:xfrm>
        </p:spPr>
        <p:txBody>
          <a:bodyPr>
            <a:normAutofit fontScale="90000"/>
          </a:bodyPr>
          <a:lstStyle/>
          <a:p>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26</a:t>
            </a:r>
            <a:r>
              <a:rPr lang="en-US" sz="3600" b="1" baseline="30000" dirty="0" smtClean="0"/>
              <a:t>TH</a:t>
            </a:r>
            <a:r>
              <a:rPr lang="en-US" sz="3600" b="1" dirty="0" smtClean="0"/>
              <a:t> TECHNICAL CONSULTATION AMONG RPPOS</a:t>
            </a:r>
            <a:r>
              <a:rPr lang="en-US" sz="3600" dirty="0" smtClean="0"/>
              <a:t/>
            </a:r>
            <a:br>
              <a:rPr lang="en-US" sz="3600" dirty="0" smtClean="0"/>
            </a:br>
            <a:r>
              <a:rPr lang="en-US" sz="3600" b="1" dirty="0" smtClean="0"/>
              <a:t>10-14 NOVEMBER, 2014</a:t>
            </a:r>
            <a:r>
              <a:rPr lang="en-US" sz="3600" dirty="0" smtClean="0"/>
              <a:t/>
            </a:r>
            <a:br>
              <a:rPr lang="en-US" sz="3600" dirty="0" smtClean="0"/>
            </a:br>
            <a:r>
              <a:rPr lang="en-US" sz="3600" b="1" dirty="0" smtClean="0"/>
              <a:t>ANTIGUA, GUATEMALA</a:t>
            </a:r>
            <a:br>
              <a:rPr lang="en-US" sz="3600" b="1" dirty="0" smtClean="0"/>
            </a:br>
            <a:r>
              <a:rPr lang="en-US" sz="3600" b="1" dirty="0" smtClean="0"/>
              <a:t/>
            </a:r>
            <a:br>
              <a:rPr lang="en-US" sz="3600" b="1" dirty="0" smtClean="0"/>
            </a:br>
            <a:r>
              <a:rPr lang="en-US" sz="3600" b="1" dirty="0" smtClean="0"/>
              <a:t>REVIEW OF INTER-AFRICAN PHYTOSANITARY COUNCIL (IAPSC) ACTIVITIES</a:t>
            </a:r>
            <a:r>
              <a:rPr lang="en-US" sz="3600" b="1" dirty="0" smtClean="0">
                <a:solidFill>
                  <a:srgbClr val="FF0000"/>
                </a:solidFill>
              </a:rPr>
              <a:t> </a:t>
            </a:r>
            <a:br>
              <a:rPr lang="en-US" sz="3600" b="1" dirty="0" smtClean="0">
                <a:solidFill>
                  <a:srgbClr val="FF0000"/>
                </a:solidFill>
              </a:rPr>
            </a:br>
            <a:r>
              <a:rPr lang="en-US" sz="3600" b="1" dirty="0" smtClean="0"/>
              <a:t>by:</a:t>
            </a:r>
            <a:r>
              <a:rPr lang="en-US" sz="3600" b="1" dirty="0" smtClean="0">
                <a:solidFill>
                  <a:srgbClr val="FF0000"/>
                </a:solidFill>
              </a:rPr>
              <a:t/>
            </a:r>
            <a:br>
              <a:rPr lang="en-US" sz="3600" b="1" dirty="0" smtClean="0">
                <a:solidFill>
                  <a:srgbClr val="FF0000"/>
                </a:solidFill>
              </a:rPr>
            </a:br>
            <a:r>
              <a:rPr lang="en-US" sz="3200" dirty="0" smtClean="0">
                <a:solidFill>
                  <a:srgbClr val="0070C0"/>
                </a:solidFill>
              </a:rPr>
              <a:t/>
            </a:r>
            <a:br>
              <a:rPr lang="en-US" sz="3200" dirty="0" smtClean="0">
                <a:solidFill>
                  <a:srgbClr val="0070C0"/>
                </a:solidFill>
              </a:rPr>
            </a:br>
            <a:r>
              <a:rPr lang="en-US" sz="3200" dirty="0" smtClean="0">
                <a:solidFill>
                  <a:srgbClr val="0070C0"/>
                </a:solidFill>
              </a:rPr>
              <a:t/>
            </a:r>
            <a:br>
              <a:rPr lang="en-US" sz="3200" dirty="0" smtClean="0">
                <a:solidFill>
                  <a:srgbClr val="0070C0"/>
                </a:solidFill>
              </a:rPr>
            </a:br>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
            </a:r>
            <a:br>
              <a:rPr lang="en-US" sz="3600" b="1" dirty="0" smtClean="0">
                <a:solidFill>
                  <a:srgbClr val="FF0000"/>
                </a:solidFill>
              </a:rPr>
            </a:br>
            <a:r>
              <a:rPr lang="en-US" sz="3600" dirty="0" smtClean="0"/>
              <a:t/>
            </a:r>
            <a:br>
              <a:rPr lang="en-US" sz="3600" dirty="0" smtClean="0"/>
            </a:br>
            <a:endParaRPr lang="en-US" sz="3600" b="1" dirty="0"/>
          </a:p>
        </p:txBody>
      </p:sp>
      <p:sp>
        <p:nvSpPr>
          <p:cNvPr id="3" name="Sous-titre 2"/>
          <p:cNvSpPr>
            <a:spLocks noGrp="1"/>
          </p:cNvSpPr>
          <p:nvPr>
            <p:ph type="subTitle" idx="1"/>
          </p:nvPr>
        </p:nvSpPr>
        <p:spPr>
          <a:xfrm>
            <a:off x="533400" y="4724400"/>
            <a:ext cx="8001000" cy="1219200"/>
          </a:xfrm>
        </p:spPr>
        <p:txBody>
          <a:bodyPr>
            <a:normAutofit fontScale="25000" lnSpcReduction="20000"/>
          </a:bodyPr>
          <a:lstStyle/>
          <a:p>
            <a:r>
              <a:rPr lang="en-US" dirty="0" smtClean="0">
                <a:solidFill>
                  <a:srgbClr val="0070C0"/>
                </a:solidFill>
              </a:rPr>
              <a:t>    </a:t>
            </a:r>
          </a:p>
          <a:p>
            <a:endParaRPr lang="en-US" dirty="0" smtClean="0">
              <a:solidFill>
                <a:srgbClr val="0070C0"/>
              </a:solidFill>
            </a:endParaRPr>
          </a:p>
          <a:p>
            <a:endParaRPr lang="en-US" dirty="0" smtClean="0">
              <a:solidFill>
                <a:srgbClr val="0070C0"/>
              </a:solidFill>
            </a:endParaRPr>
          </a:p>
          <a:p>
            <a:r>
              <a:rPr lang="en-US" sz="14400" dirty="0" smtClean="0">
                <a:solidFill>
                  <a:srgbClr val="0070C0"/>
                </a:solidFill>
              </a:rPr>
              <a:t>Dr</a:t>
            </a:r>
            <a:r>
              <a:rPr lang="en-US" sz="14400" dirty="0" smtClean="0">
                <a:solidFill>
                  <a:srgbClr val="0070C0"/>
                </a:solidFill>
              </a:rPr>
              <a:t>. Jean </a:t>
            </a:r>
            <a:r>
              <a:rPr lang="en-US" sz="14400" dirty="0" err="1" smtClean="0">
                <a:solidFill>
                  <a:srgbClr val="0070C0"/>
                </a:solidFill>
              </a:rPr>
              <a:t>Gérard</a:t>
            </a:r>
            <a:r>
              <a:rPr lang="en-US" sz="14400" dirty="0" smtClean="0">
                <a:solidFill>
                  <a:srgbClr val="0070C0"/>
                </a:solidFill>
              </a:rPr>
              <a:t> MEZUI M`ELLA</a:t>
            </a:r>
            <a:br>
              <a:rPr lang="en-US" sz="14400" dirty="0" smtClean="0">
                <a:solidFill>
                  <a:srgbClr val="0070C0"/>
                </a:solidFill>
              </a:rPr>
            </a:br>
            <a:r>
              <a:rPr lang="en-US" sz="14400" b="1" dirty="0" smtClean="0">
                <a:solidFill>
                  <a:srgbClr val="0070C0"/>
                </a:solidFill>
              </a:rPr>
              <a:t> </a:t>
            </a:r>
            <a:r>
              <a:rPr lang="en-US" sz="14400" dirty="0" smtClean="0">
                <a:solidFill>
                  <a:srgbClr val="0070C0"/>
                </a:solidFill>
              </a:rPr>
              <a:t>Director -IAPSC</a:t>
            </a:r>
            <a:r>
              <a:rPr lang="en-US" dirty="0" smtClean="0">
                <a:solidFill>
                  <a:srgbClr val="0070C0"/>
                </a:solidFill>
              </a:rPr>
              <a:t/>
            </a:r>
            <a:br>
              <a:rPr lang="en-US" dirty="0" smtClean="0">
                <a:solidFill>
                  <a:srgbClr val="0070C0"/>
                </a:solidFill>
              </a:rPr>
            </a:br>
            <a:r>
              <a:rPr lang="en-US" sz="3600" b="1" dirty="0" smtClean="0">
                <a:solidFill>
                  <a:srgbClr val="FF0000"/>
                </a:solidFill>
              </a:rPr>
              <a:t/>
            </a:r>
            <a:br>
              <a:rPr lang="en-US" sz="3600" b="1" dirty="0" smtClean="0">
                <a:solidFill>
                  <a:srgbClr val="FF0000"/>
                </a:solidFill>
              </a:rPr>
            </a:br>
            <a:endParaRPr lang="en-US" dirty="0" smtClean="0">
              <a:solidFill>
                <a:srgbClr val="0070C0"/>
              </a:solidFill>
            </a:endParaRPr>
          </a:p>
        </p:txBody>
      </p:sp>
      <p:pic>
        <p:nvPicPr>
          <p:cNvPr id="4" name="Picture 5"/>
          <p:cNvPicPr>
            <a:picLocks noChangeAspect="1" noChangeArrowheads="1"/>
          </p:cNvPicPr>
          <p:nvPr/>
        </p:nvPicPr>
        <p:blipFill>
          <a:blip r:embed="rId2" cstate="print"/>
          <a:srcRect/>
          <a:stretch>
            <a:fillRect/>
          </a:stretch>
        </p:blipFill>
        <p:spPr bwMode="auto">
          <a:xfrm>
            <a:off x="8610600" y="0"/>
            <a:ext cx="533400" cy="528186"/>
          </a:xfrm>
          <a:prstGeom prst="rect">
            <a:avLst/>
          </a:prstGeom>
          <a:noFill/>
          <a:ln w="9525">
            <a:noFill/>
            <a:miter lim="800000"/>
            <a:headEnd/>
            <a:tailEnd/>
          </a:ln>
        </p:spPr>
      </p:pic>
      <p:pic>
        <p:nvPicPr>
          <p:cNvPr id="5" name="Picture 6"/>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0" y="0"/>
            <a:ext cx="685800" cy="609600"/>
          </a:xfrm>
          <a:prstGeom prst="rect">
            <a:avLst/>
          </a:prstGeom>
          <a:noFill/>
          <a:ln>
            <a:noFill/>
          </a:ln>
        </p:spPr>
      </p:pic>
      <p:sp>
        <p:nvSpPr>
          <p:cNvPr id="6" name="Rectangle 5"/>
          <p:cNvSpPr/>
          <p:nvPr/>
        </p:nvSpPr>
        <p:spPr>
          <a:xfrm>
            <a:off x="685800" y="2590800"/>
            <a:ext cx="7772400" cy="2062103"/>
          </a:xfrm>
          <a:prstGeom prst="rect">
            <a:avLst/>
          </a:prstGeom>
        </p:spPr>
        <p:txBody>
          <a:bodyPr wrap="square">
            <a:spAutoFit/>
          </a:bodyPr>
          <a:lstStyle/>
          <a:p>
            <a:endParaRPr lang="en-US" sz="3200" dirty="0" smtClean="0">
              <a:solidFill>
                <a:srgbClr val="0070C0"/>
              </a:solidFill>
            </a:endParaRPr>
          </a:p>
          <a:p>
            <a:endParaRPr lang="en-US" sz="3200" dirty="0" smtClean="0">
              <a:solidFill>
                <a:srgbClr val="0070C0"/>
              </a:solidFill>
            </a:endParaRPr>
          </a:p>
          <a:p>
            <a:endParaRPr lang="en-US" sz="3200" dirty="0" smtClean="0">
              <a:solidFill>
                <a:srgbClr val="0070C0"/>
              </a:solidFill>
            </a:endParaRPr>
          </a:p>
          <a:p>
            <a:r>
              <a:rPr lang="en-US" sz="3200" dirty="0" smtClean="0">
                <a:solidFill>
                  <a:srgbClr val="0070C0"/>
                </a:solidFill>
              </a:rPr>
              <a:t>  </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3600" b="1" dirty="0" smtClean="0"/>
              <a:t>Conclusion</a:t>
            </a:r>
            <a:endParaRPr lang="en-US" sz="3600" b="1" dirty="0"/>
          </a:p>
        </p:txBody>
      </p:sp>
      <p:sp>
        <p:nvSpPr>
          <p:cNvPr id="3" name="Espace réservé du contenu 2"/>
          <p:cNvSpPr>
            <a:spLocks noGrp="1"/>
          </p:cNvSpPr>
          <p:nvPr>
            <p:ph idx="1"/>
          </p:nvPr>
        </p:nvSpPr>
        <p:spPr>
          <a:xfrm>
            <a:off x="152400" y="1066800"/>
            <a:ext cx="8991600" cy="5638800"/>
          </a:xfrm>
        </p:spPr>
        <p:txBody>
          <a:bodyPr>
            <a:normAutofit lnSpcReduction="10000"/>
          </a:bodyPr>
          <a:lstStyle/>
          <a:p>
            <a:pPr>
              <a:buNone/>
            </a:pPr>
            <a:endParaRPr lang="en-GB" sz="2400" dirty="0" smtClean="0"/>
          </a:p>
          <a:p>
            <a:r>
              <a:rPr lang="en-GB" sz="2400" dirty="0" smtClean="0"/>
              <a:t>Capacity building initiative of NPPOs` officials of MS on compliance with ISPMs  and PRA to be consolidated.</a:t>
            </a:r>
          </a:p>
          <a:p>
            <a:pPr lvl="0"/>
            <a:r>
              <a:rPr lang="en-GB" sz="2400" dirty="0" smtClean="0"/>
              <a:t>Databases of diagnostic laboratories in terms of where experts are located and their expertise to be enhanced</a:t>
            </a:r>
            <a:endParaRPr lang="en-US" sz="2400" dirty="0" smtClean="0"/>
          </a:p>
          <a:p>
            <a:pPr marL="342900" lvl="1" indent="-342900">
              <a:buFont typeface="Arial" pitchFamily="34" charset="0"/>
              <a:buChar char="•"/>
            </a:pPr>
            <a:r>
              <a:rPr lang="en-GB" sz="2400" dirty="0" smtClean="0"/>
              <a:t>IAPSC </a:t>
            </a:r>
            <a:r>
              <a:rPr lang="en-GB" sz="2400" dirty="0" smtClean="0"/>
              <a:t>to update its pest database and to  encourage AU member states to share their pest databases with other African contracting parties of IPPC.</a:t>
            </a:r>
          </a:p>
          <a:p>
            <a:pPr marL="342900" lvl="1" indent="-342900">
              <a:buFont typeface="Arial" pitchFamily="34" charset="0"/>
              <a:buChar char="•"/>
            </a:pPr>
            <a:r>
              <a:rPr lang="en-GB" sz="2400" dirty="0" smtClean="0"/>
              <a:t>PCE  of MS  to be </a:t>
            </a:r>
            <a:r>
              <a:rPr lang="en-GB" sz="2400" dirty="0" smtClean="0"/>
              <a:t>updated</a:t>
            </a:r>
          </a:p>
          <a:p>
            <a:r>
              <a:rPr lang="en-US" sz="2400" b="1" dirty="0" smtClean="0"/>
              <a:t>Need for more restraint responses to outbreaks of </a:t>
            </a:r>
            <a:r>
              <a:rPr lang="en-US" sz="2400" b="1" dirty="0" smtClean="0"/>
              <a:t>emerging pests</a:t>
            </a:r>
            <a:endParaRPr lang="en-US" sz="2400" b="1" dirty="0" smtClean="0"/>
          </a:p>
          <a:p>
            <a:r>
              <a:rPr lang="en-US" sz="2400" b="1" dirty="0" smtClean="0"/>
              <a:t>Need to enhance collaboration between IAPSC and MS NPPOs-IPM</a:t>
            </a:r>
          </a:p>
          <a:p>
            <a:r>
              <a:rPr lang="en-US" sz="2400" b="1" dirty="0" smtClean="0"/>
              <a:t>Continuous efforts of national IPM programs</a:t>
            </a:r>
            <a:r>
              <a:rPr lang="en-US" sz="2400" b="1" dirty="0" smtClean="0"/>
              <a:t>.</a:t>
            </a:r>
            <a:endParaRPr lang="en-GB" sz="2400" dirty="0" smtClean="0"/>
          </a:p>
          <a:p>
            <a:pPr marL="342900" lvl="1" indent="-342900">
              <a:buFont typeface="Arial" pitchFamily="34" charset="0"/>
              <a:buChar char="•"/>
            </a:pPr>
            <a:r>
              <a:rPr lang="en-US" sz="2400" dirty="0" smtClean="0"/>
              <a:t>Financial </a:t>
            </a:r>
            <a:r>
              <a:rPr lang="en-US" sz="2400" dirty="0" smtClean="0"/>
              <a:t>support to IAPSC for the improvement of MS capacity in the implementation of </a:t>
            </a:r>
            <a:r>
              <a:rPr lang="en-US" sz="2400" dirty="0" smtClean="0"/>
              <a:t>ISPMs to be consolidated</a:t>
            </a:r>
            <a:endParaRPr lang="en-US" sz="2400" dirty="0" smtClean="0"/>
          </a:p>
          <a:p>
            <a:pPr marL="342900" lvl="1" indent="-342900">
              <a:buFont typeface="Arial" pitchFamily="34" charset="0"/>
              <a:buChar char="•"/>
            </a:pPr>
            <a:endParaRPr lang="en-US" dirty="0" smtClean="0"/>
          </a:p>
          <a:p>
            <a:pPr marL="342900" lvl="1" indent="-342900">
              <a:buFont typeface="Arial" pitchFamily="34" charset="0"/>
              <a:buChar char="•"/>
            </a:pPr>
            <a:endParaRPr lang="en-US" dirty="0" smtClean="0"/>
          </a:p>
          <a:p>
            <a:endParaRPr lang="en-US" dirty="0"/>
          </a:p>
        </p:txBody>
      </p:sp>
      <p:pic>
        <p:nvPicPr>
          <p:cNvPr id="4" name="Picture 5"/>
          <p:cNvPicPr>
            <a:picLocks noChangeAspect="1" noChangeArrowheads="1"/>
          </p:cNvPicPr>
          <p:nvPr/>
        </p:nvPicPr>
        <p:blipFill>
          <a:blip r:embed="rId2" cstate="print"/>
          <a:srcRect/>
          <a:stretch>
            <a:fillRect/>
          </a:stretch>
        </p:blipFill>
        <p:spPr bwMode="auto">
          <a:xfrm>
            <a:off x="8610600" y="0"/>
            <a:ext cx="533400" cy="528186"/>
          </a:xfrm>
          <a:prstGeom prst="rect">
            <a:avLst/>
          </a:prstGeom>
          <a:noFill/>
          <a:ln w="9525">
            <a:noFill/>
            <a:miter lim="800000"/>
            <a:headEnd/>
            <a:tailEnd/>
          </a:ln>
        </p:spPr>
      </p:pic>
      <p:pic>
        <p:nvPicPr>
          <p:cNvPr id="5" name="Picture 6"/>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0" y="0"/>
            <a:ext cx="685800" cy="609600"/>
          </a:xfrm>
          <a:prstGeom prst="rect">
            <a:avLst/>
          </a:prstGeom>
          <a:no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0" y="1600200"/>
            <a:ext cx="9144000" cy="5257800"/>
          </a:xfrm>
        </p:spPr>
        <p:txBody>
          <a:bodyPr>
            <a:normAutofit/>
          </a:bodyPr>
          <a:lstStyle/>
          <a:p>
            <a:pPr algn="ctr">
              <a:buNone/>
            </a:pPr>
            <a:endParaRPr lang="en-US" sz="3600" dirty="0" smtClean="0"/>
          </a:p>
          <a:p>
            <a:pPr algn="ctr">
              <a:buNone/>
            </a:pPr>
            <a:r>
              <a:rPr lang="en-US" sz="8000" b="1" dirty="0" smtClean="0"/>
              <a:t>Thank you for your attention</a:t>
            </a:r>
            <a:endParaRPr lang="en-US" sz="8000" b="1" dirty="0"/>
          </a:p>
        </p:txBody>
      </p:sp>
      <p:pic>
        <p:nvPicPr>
          <p:cNvPr id="4" name="Picture 5"/>
          <p:cNvPicPr>
            <a:picLocks noChangeAspect="1" noChangeArrowheads="1"/>
          </p:cNvPicPr>
          <p:nvPr/>
        </p:nvPicPr>
        <p:blipFill>
          <a:blip r:embed="rId2" cstate="print"/>
          <a:srcRect/>
          <a:stretch>
            <a:fillRect/>
          </a:stretch>
        </p:blipFill>
        <p:spPr bwMode="auto">
          <a:xfrm>
            <a:off x="8610600" y="0"/>
            <a:ext cx="533400" cy="528186"/>
          </a:xfrm>
          <a:prstGeom prst="rect">
            <a:avLst/>
          </a:prstGeom>
          <a:noFill/>
          <a:ln w="9525">
            <a:noFill/>
            <a:miter lim="800000"/>
            <a:headEnd/>
            <a:tailEnd/>
          </a:ln>
        </p:spPr>
      </p:pic>
      <p:pic>
        <p:nvPicPr>
          <p:cNvPr id="5" name="Picture 6"/>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0" y="0"/>
            <a:ext cx="685800" cy="609600"/>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OUTLINE</a:t>
            </a:r>
            <a:endParaRPr lang="en-US" dirty="0"/>
          </a:p>
        </p:txBody>
      </p:sp>
      <p:sp>
        <p:nvSpPr>
          <p:cNvPr id="3" name="Espace réservé du contenu 2"/>
          <p:cNvSpPr>
            <a:spLocks noGrp="1"/>
          </p:cNvSpPr>
          <p:nvPr>
            <p:ph idx="1"/>
          </p:nvPr>
        </p:nvSpPr>
        <p:spPr>
          <a:xfrm>
            <a:off x="0" y="1219200"/>
            <a:ext cx="9144000" cy="5638800"/>
          </a:xfrm>
        </p:spPr>
        <p:txBody>
          <a:bodyPr>
            <a:normAutofit/>
          </a:bodyPr>
          <a:lstStyle/>
          <a:p>
            <a:r>
              <a:rPr lang="en-US" dirty="0" smtClean="0"/>
              <a:t>Introduction</a:t>
            </a:r>
          </a:p>
          <a:p>
            <a:r>
              <a:rPr lang="en-US" dirty="0" smtClean="0"/>
              <a:t>IAPSC`s vision and Missions</a:t>
            </a:r>
          </a:p>
          <a:p>
            <a:r>
              <a:rPr lang="en-US" dirty="0" smtClean="0"/>
              <a:t> Key stakeholders of </a:t>
            </a:r>
            <a:r>
              <a:rPr lang="en-US" dirty="0" smtClean="0"/>
              <a:t>IAPSC</a:t>
            </a:r>
          </a:p>
          <a:p>
            <a:r>
              <a:rPr lang="en-US" dirty="0" smtClean="0"/>
              <a:t> </a:t>
            </a:r>
            <a:r>
              <a:rPr lang="en-US" dirty="0" smtClean="0"/>
              <a:t>IAPSC  current structure</a:t>
            </a:r>
            <a:endParaRPr lang="en-US" dirty="0" smtClean="0"/>
          </a:p>
          <a:p>
            <a:r>
              <a:rPr lang="en-US" b="1" dirty="0" smtClean="0"/>
              <a:t>Review of  IAPSC` activities</a:t>
            </a:r>
            <a:endParaRPr lang="en-US" b="1" dirty="0" smtClean="0"/>
          </a:p>
          <a:p>
            <a:r>
              <a:rPr lang="en-US" dirty="0" smtClean="0"/>
              <a:t>Emerging/re-emerging pests in Africa</a:t>
            </a:r>
            <a:endParaRPr lang="en-US" dirty="0" smtClean="0"/>
          </a:p>
          <a:p>
            <a:r>
              <a:rPr lang="en-US" dirty="0" smtClean="0"/>
              <a:t>Conclusion</a:t>
            </a:r>
            <a:endParaRPr lang="en-US" dirty="0"/>
          </a:p>
        </p:txBody>
      </p:sp>
      <p:pic>
        <p:nvPicPr>
          <p:cNvPr id="4" name="Picture 5"/>
          <p:cNvPicPr>
            <a:picLocks noChangeAspect="1" noChangeArrowheads="1"/>
          </p:cNvPicPr>
          <p:nvPr/>
        </p:nvPicPr>
        <p:blipFill>
          <a:blip r:embed="rId2" cstate="print"/>
          <a:srcRect/>
          <a:stretch>
            <a:fillRect/>
          </a:stretch>
        </p:blipFill>
        <p:spPr bwMode="auto">
          <a:xfrm>
            <a:off x="8610600" y="0"/>
            <a:ext cx="533400" cy="528186"/>
          </a:xfrm>
          <a:prstGeom prst="rect">
            <a:avLst/>
          </a:prstGeom>
          <a:noFill/>
          <a:ln w="9525">
            <a:noFill/>
            <a:miter lim="800000"/>
            <a:headEnd/>
            <a:tailEnd/>
          </a:ln>
        </p:spPr>
      </p:pic>
      <p:pic>
        <p:nvPicPr>
          <p:cNvPr id="5" name="Picture 6"/>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0" y="0"/>
            <a:ext cx="685800" cy="609600"/>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7086600" cy="533400"/>
          </a:xfrm>
        </p:spPr>
        <p:txBody>
          <a:bodyPr>
            <a:normAutofit fontScale="90000"/>
          </a:bodyPr>
          <a:lstStyle/>
          <a:p>
            <a:r>
              <a:rPr lang="en-US" sz="3600" b="1" dirty="0" smtClean="0"/>
              <a:t>INTRODUCTION</a:t>
            </a:r>
            <a:endParaRPr lang="en-US" sz="3600" b="1" dirty="0"/>
          </a:p>
        </p:txBody>
      </p:sp>
      <p:sp>
        <p:nvSpPr>
          <p:cNvPr id="3" name="Espace réservé du contenu 2"/>
          <p:cNvSpPr>
            <a:spLocks noGrp="1"/>
          </p:cNvSpPr>
          <p:nvPr>
            <p:ph idx="1"/>
          </p:nvPr>
        </p:nvSpPr>
        <p:spPr>
          <a:xfrm>
            <a:off x="0" y="609600"/>
            <a:ext cx="9144000" cy="6248400"/>
          </a:xfrm>
        </p:spPr>
        <p:txBody>
          <a:bodyPr>
            <a:normAutofit fontScale="25000" lnSpcReduction="20000"/>
          </a:bodyPr>
          <a:lstStyle/>
          <a:p>
            <a:pPr algn="just">
              <a:buNone/>
            </a:pPr>
            <a:r>
              <a:rPr lang="en-US" sz="3600" dirty="0" smtClean="0"/>
              <a:t>              </a:t>
            </a:r>
            <a:r>
              <a:rPr lang="en-US" sz="9600" dirty="0" smtClean="0"/>
              <a:t>By 2050, crop production in developing countries must double. For this to happen, there would be need for intensification, smart farming, smart policies, and the more creative use of markets. </a:t>
            </a:r>
          </a:p>
          <a:p>
            <a:pPr algn="just">
              <a:buNone/>
            </a:pPr>
            <a:r>
              <a:rPr lang="en-US" sz="9600" dirty="0" smtClean="0"/>
              <a:t>     </a:t>
            </a:r>
          </a:p>
          <a:p>
            <a:pPr algn="just">
              <a:buNone/>
            </a:pPr>
            <a:r>
              <a:rPr lang="en-US" sz="9600" dirty="0" smtClean="0"/>
              <a:t>     Dealings with </a:t>
            </a:r>
            <a:r>
              <a:rPr lang="en-US" sz="9600" dirty="0" err="1" smtClean="0"/>
              <a:t>phytosanitary</a:t>
            </a:r>
            <a:r>
              <a:rPr lang="en-US" sz="9600" dirty="0" smtClean="0"/>
              <a:t> issues would be crucial and risks must be better understood.</a:t>
            </a:r>
          </a:p>
          <a:p>
            <a:pPr algn="just">
              <a:buNone/>
            </a:pPr>
            <a:endParaRPr lang="en-US" sz="9600" dirty="0" smtClean="0"/>
          </a:p>
          <a:p>
            <a:pPr algn="just">
              <a:buNone/>
            </a:pPr>
            <a:r>
              <a:rPr lang="en-US" sz="9600" dirty="0" smtClean="0"/>
              <a:t>     While </a:t>
            </a:r>
            <a:r>
              <a:rPr lang="en-US" sz="9600" dirty="0" err="1" smtClean="0"/>
              <a:t>phytosanitary</a:t>
            </a:r>
            <a:r>
              <a:rPr lang="en-US" sz="9600" dirty="0" smtClean="0"/>
              <a:t> measures were necessary, they had to be scientifically justified, consistent with the risk, least restrictive, and cause minimum impediment to international trade. </a:t>
            </a:r>
          </a:p>
          <a:p>
            <a:pPr algn="just">
              <a:buNone/>
            </a:pPr>
            <a:endParaRPr lang="en-US" sz="9600" dirty="0" smtClean="0"/>
          </a:p>
          <a:p>
            <a:pPr algn="just">
              <a:buNone/>
            </a:pPr>
            <a:r>
              <a:rPr lang="en-US" sz="9600" dirty="0" smtClean="0"/>
              <a:t>      IAPSC as one of the 10 Regional Plant Protection Organizations of the International Plant Protection Convention and one of the 6 Specialized Technical Offices of DREA plays an important role in the cooperative endeavor to implement the IPPC`s functions and promote good agricultural and pesticides management  practices  by enhancing member states to comply with ISPMs, carry out  Pest Risk Analysis and  to implement IPM such as to increasing sustainable intensification of crop production in the continent.</a:t>
            </a:r>
          </a:p>
          <a:p>
            <a:pPr>
              <a:buNone/>
            </a:pPr>
            <a:r>
              <a:rPr lang="en-US" sz="9600" dirty="0" smtClean="0"/>
              <a:t> </a:t>
            </a:r>
            <a:endParaRPr lang="en-US" sz="9600" dirty="0"/>
          </a:p>
        </p:txBody>
      </p:sp>
      <p:pic>
        <p:nvPicPr>
          <p:cNvPr id="4" name="Picture 5"/>
          <p:cNvPicPr>
            <a:picLocks noChangeAspect="1" noChangeArrowheads="1"/>
          </p:cNvPicPr>
          <p:nvPr/>
        </p:nvPicPr>
        <p:blipFill>
          <a:blip r:embed="rId2" cstate="print"/>
          <a:srcRect/>
          <a:stretch>
            <a:fillRect/>
          </a:stretch>
        </p:blipFill>
        <p:spPr bwMode="auto">
          <a:xfrm>
            <a:off x="8610600" y="0"/>
            <a:ext cx="533400" cy="528186"/>
          </a:xfrm>
          <a:prstGeom prst="rect">
            <a:avLst/>
          </a:prstGeom>
          <a:noFill/>
          <a:ln w="9525">
            <a:noFill/>
            <a:miter lim="800000"/>
            <a:headEnd/>
            <a:tailEnd/>
          </a:ln>
        </p:spPr>
      </p:pic>
      <p:pic>
        <p:nvPicPr>
          <p:cNvPr id="5" name="Picture 6"/>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0" y="0"/>
            <a:ext cx="685800" cy="609600"/>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914400"/>
          </a:xfrm>
        </p:spPr>
        <p:txBody>
          <a:bodyPr>
            <a:normAutofit fontScale="90000"/>
          </a:bodyPr>
          <a:lstStyle/>
          <a:p>
            <a:r>
              <a:rPr lang="en-US" dirty="0" smtClean="0"/>
              <a:t/>
            </a:r>
            <a:br>
              <a:rPr lang="en-US" dirty="0" smtClean="0"/>
            </a:br>
            <a:r>
              <a:rPr lang="en-US" dirty="0" smtClean="0"/>
              <a:t>IAPSC`S VISION AND MISSIONS</a:t>
            </a:r>
            <a:br>
              <a:rPr lang="en-US" dirty="0" smtClean="0"/>
            </a:br>
            <a:endParaRPr lang="en-US" dirty="0"/>
          </a:p>
        </p:txBody>
      </p:sp>
      <p:sp>
        <p:nvSpPr>
          <p:cNvPr id="3" name="Espace réservé du contenu 2"/>
          <p:cNvSpPr>
            <a:spLocks noGrp="1"/>
          </p:cNvSpPr>
          <p:nvPr>
            <p:ph idx="1"/>
          </p:nvPr>
        </p:nvSpPr>
        <p:spPr>
          <a:xfrm>
            <a:off x="0" y="1600200"/>
            <a:ext cx="9144000" cy="5257800"/>
          </a:xfrm>
        </p:spPr>
        <p:txBody>
          <a:bodyPr>
            <a:normAutofit lnSpcReduction="10000"/>
          </a:bodyPr>
          <a:lstStyle/>
          <a:p>
            <a:pPr algn="just"/>
            <a:r>
              <a:rPr lang="en-US" b="1" dirty="0" smtClean="0"/>
              <a:t>VISION</a:t>
            </a:r>
            <a:r>
              <a:rPr lang="en-US" dirty="0" smtClean="0"/>
              <a:t>:</a:t>
            </a:r>
          </a:p>
          <a:p>
            <a:pPr algn="just">
              <a:buNone/>
            </a:pPr>
            <a:r>
              <a:rPr lang="en-US" dirty="0" smtClean="0"/>
              <a:t> </a:t>
            </a:r>
            <a:r>
              <a:rPr lang="en-US" dirty="0" smtClean="0"/>
              <a:t>Robust plant health system for better livelihoods, enhanced trade and biodiversity.</a:t>
            </a:r>
            <a:endParaRPr lang="en-US" dirty="0" smtClean="0"/>
          </a:p>
          <a:p>
            <a:pPr algn="just"/>
            <a:r>
              <a:rPr lang="en-US" b="1" dirty="0" smtClean="0"/>
              <a:t>Mission: </a:t>
            </a:r>
          </a:p>
          <a:p>
            <a:pPr algn="just">
              <a:buNone/>
            </a:pPr>
            <a:r>
              <a:rPr lang="en-US" sz="3600" dirty="0" smtClean="0"/>
              <a:t>   To secure cooperation among African member states in protecting plant resources from the spread and introduction of pest in order to preserve food security, biosecurity and to facilitate trade with the view of improving the people wellbeing and rural development.</a:t>
            </a:r>
            <a:endParaRPr lang="en-US" sz="3600" dirty="0"/>
          </a:p>
        </p:txBody>
      </p:sp>
      <p:pic>
        <p:nvPicPr>
          <p:cNvPr id="4" name="Picture 5"/>
          <p:cNvPicPr>
            <a:picLocks noChangeAspect="1" noChangeArrowheads="1"/>
          </p:cNvPicPr>
          <p:nvPr/>
        </p:nvPicPr>
        <p:blipFill>
          <a:blip r:embed="rId2" cstate="print"/>
          <a:srcRect/>
          <a:stretch>
            <a:fillRect/>
          </a:stretch>
        </p:blipFill>
        <p:spPr bwMode="auto">
          <a:xfrm>
            <a:off x="8610600" y="0"/>
            <a:ext cx="533400" cy="528186"/>
          </a:xfrm>
          <a:prstGeom prst="rect">
            <a:avLst/>
          </a:prstGeom>
          <a:noFill/>
          <a:ln w="9525">
            <a:noFill/>
            <a:miter lim="800000"/>
            <a:headEnd/>
            <a:tailEnd/>
          </a:ln>
        </p:spPr>
      </p:pic>
      <p:pic>
        <p:nvPicPr>
          <p:cNvPr id="5" name="Picture 6"/>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0" y="0"/>
            <a:ext cx="685800" cy="609600"/>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3600" b="1" dirty="0" smtClean="0"/>
              <a:t>Key stakeholders of IAPSC</a:t>
            </a:r>
            <a:endParaRPr lang="en-US" sz="3600" b="1" dirty="0"/>
          </a:p>
        </p:txBody>
      </p:sp>
      <p:sp>
        <p:nvSpPr>
          <p:cNvPr id="3" name="Espace réservé du contenu 2"/>
          <p:cNvSpPr>
            <a:spLocks noGrp="1"/>
          </p:cNvSpPr>
          <p:nvPr>
            <p:ph idx="1"/>
          </p:nvPr>
        </p:nvSpPr>
        <p:spPr>
          <a:xfrm>
            <a:off x="0" y="1600200"/>
            <a:ext cx="9144000" cy="5257800"/>
          </a:xfrm>
        </p:spPr>
        <p:txBody>
          <a:bodyPr/>
          <a:lstStyle/>
          <a:p>
            <a:r>
              <a:rPr lang="en-US" dirty="0" smtClean="0"/>
              <a:t>AU </a:t>
            </a:r>
            <a:r>
              <a:rPr lang="en-US" dirty="0" smtClean="0"/>
              <a:t>54 member </a:t>
            </a:r>
            <a:r>
              <a:rPr lang="en-US" dirty="0" smtClean="0"/>
              <a:t>states and their National Plant Protection Organizations ( NPPOs);</a:t>
            </a:r>
          </a:p>
          <a:p>
            <a:r>
              <a:rPr lang="en-US" dirty="0" smtClean="0"/>
              <a:t> </a:t>
            </a:r>
            <a:r>
              <a:rPr lang="en-US" dirty="0" smtClean="0"/>
              <a:t>8 Regional </a:t>
            </a:r>
            <a:r>
              <a:rPr lang="en-US" dirty="0" smtClean="0"/>
              <a:t>Economic Communities  ( RECs);</a:t>
            </a:r>
          </a:p>
          <a:p>
            <a:r>
              <a:rPr lang="en-US" dirty="0" smtClean="0"/>
              <a:t>International Plant Protection Convention ( IPPC);</a:t>
            </a:r>
          </a:p>
          <a:p>
            <a:r>
              <a:rPr lang="en-US" dirty="0" smtClean="0"/>
              <a:t>Food and Agriculture of United Nations (FAO);</a:t>
            </a:r>
          </a:p>
          <a:p>
            <a:r>
              <a:rPr lang="en-US" dirty="0" smtClean="0"/>
              <a:t>IITA, CABI, STDF, NGOs, HRST, Agro-industries and trade institutions,  farmers organizations;</a:t>
            </a:r>
          </a:p>
          <a:p>
            <a:r>
              <a:rPr lang="en-US" dirty="0" smtClean="0"/>
              <a:t> Agricultuture institutions of learning … etc.</a:t>
            </a:r>
          </a:p>
          <a:p>
            <a:endParaRPr lang="en-US" dirty="0" smtClean="0"/>
          </a:p>
          <a:p>
            <a:endParaRPr lang="en-US" dirty="0" smtClean="0"/>
          </a:p>
          <a:p>
            <a:endParaRPr lang="en-US" dirty="0"/>
          </a:p>
        </p:txBody>
      </p:sp>
      <p:pic>
        <p:nvPicPr>
          <p:cNvPr id="4" name="Picture 5"/>
          <p:cNvPicPr>
            <a:picLocks noChangeAspect="1" noChangeArrowheads="1"/>
          </p:cNvPicPr>
          <p:nvPr/>
        </p:nvPicPr>
        <p:blipFill>
          <a:blip r:embed="rId2" cstate="print"/>
          <a:srcRect/>
          <a:stretch>
            <a:fillRect/>
          </a:stretch>
        </p:blipFill>
        <p:spPr bwMode="auto">
          <a:xfrm>
            <a:off x="8610600" y="0"/>
            <a:ext cx="533400" cy="528186"/>
          </a:xfrm>
          <a:prstGeom prst="rect">
            <a:avLst/>
          </a:prstGeom>
          <a:noFill/>
          <a:ln w="9525">
            <a:noFill/>
            <a:miter lim="800000"/>
            <a:headEnd/>
            <a:tailEnd/>
          </a:ln>
        </p:spPr>
      </p:pic>
      <p:pic>
        <p:nvPicPr>
          <p:cNvPr id="5" name="Picture 6"/>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0" y="0"/>
            <a:ext cx="685800" cy="609600"/>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90600" y="274638"/>
            <a:ext cx="6781800" cy="1143000"/>
          </a:xfrm>
        </p:spPr>
        <p:txBody>
          <a:bodyPr/>
          <a:lstStyle/>
          <a:p>
            <a:r>
              <a:rPr lang="en-US" b="1" dirty="0" smtClean="0"/>
              <a:t>IAPSC CURRENT STRUCTURE</a:t>
            </a:r>
            <a:endParaRPr lang="en-US" b="1" dirty="0"/>
          </a:p>
        </p:txBody>
      </p:sp>
      <p:sp>
        <p:nvSpPr>
          <p:cNvPr id="3" name="Espace réservé du contenu 2"/>
          <p:cNvSpPr>
            <a:spLocks noGrp="1"/>
          </p:cNvSpPr>
          <p:nvPr>
            <p:ph idx="1"/>
          </p:nvPr>
        </p:nvSpPr>
        <p:spPr/>
        <p:txBody>
          <a:bodyPr>
            <a:normAutofit lnSpcReduction="10000"/>
          </a:bodyPr>
          <a:lstStyle/>
          <a:p>
            <a:r>
              <a:rPr lang="en-US" b="1" dirty="0" smtClean="0"/>
              <a:t>General </a:t>
            </a:r>
            <a:r>
              <a:rPr lang="en-US" b="1" dirty="0" smtClean="0"/>
              <a:t>Assembly</a:t>
            </a:r>
          </a:p>
          <a:p>
            <a:r>
              <a:rPr lang="en-US" b="1" dirty="0" smtClean="0"/>
              <a:t>Steering </a:t>
            </a:r>
            <a:r>
              <a:rPr lang="en-US" b="1" dirty="0" smtClean="0"/>
              <a:t>Committee</a:t>
            </a:r>
          </a:p>
          <a:p>
            <a:r>
              <a:rPr lang="en-US" b="1" dirty="0" smtClean="0"/>
              <a:t> </a:t>
            </a:r>
            <a:r>
              <a:rPr lang="en-US" b="1" dirty="0" smtClean="0"/>
              <a:t>Directorate-AU-IAPSC</a:t>
            </a:r>
            <a:endParaRPr lang="en-US" b="1" dirty="0" smtClean="0"/>
          </a:p>
          <a:p>
            <a:r>
              <a:rPr lang="en-US" sz="3600" b="1" dirty="0" smtClean="0"/>
              <a:t>4 sections:</a:t>
            </a:r>
          </a:p>
          <a:p>
            <a:pPr>
              <a:buNone/>
            </a:pPr>
            <a:r>
              <a:rPr lang="en-US" dirty="0" smtClean="0"/>
              <a:t>   - </a:t>
            </a:r>
            <a:r>
              <a:rPr lang="en-US" dirty="0" err="1" smtClean="0"/>
              <a:t>Phytopathology</a:t>
            </a:r>
            <a:endParaRPr lang="en-US" dirty="0" smtClean="0"/>
          </a:p>
          <a:p>
            <a:pPr>
              <a:buNone/>
            </a:pPr>
            <a:r>
              <a:rPr lang="en-US" dirty="0" smtClean="0"/>
              <a:t> </a:t>
            </a:r>
            <a:r>
              <a:rPr lang="en-US" dirty="0" smtClean="0"/>
              <a:t>  -Entomology </a:t>
            </a:r>
          </a:p>
          <a:p>
            <a:pPr>
              <a:buNone/>
            </a:pPr>
            <a:r>
              <a:rPr lang="en-US" dirty="0" smtClean="0"/>
              <a:t>   -Administration </a:t>
            </a:r>
            <a:r>
              <a:rPr lang="en-US" dirty="0" smtClean="0"/>
              <a:t>and Finance </a:t>
            </a:r>
            <a:endParaRPr lang="en-US" dirty="0" smtClean="0"/>
          </a:p>
          <a:p>
            <a:pPr>
              <a:buNone/>
            </a:pPr>
            <a:r>
              <a:rPr lang="en-US" dirty="0" smtClean="0"/>
              <a:t>   - Documentation </a:t>
            </a:r>
            <a:endParaRPr lang="en-US" dirty="0" smtClean="0"/>
          </a:p>
          <a:p>
            <a:endParaRPr lang="en-US" dirty="0" smtClean="0"/>
          </a:p>
          <a:p>
            <a:endParaRPr lang="en-US" dirty="0" smtClean="0"/>
          </a:p>
          <a:p>
            <a:endParaRPr lang="en-US" dirty="0" smtClean="0"/>
          </a:p>
          <a:p>
            <a:endParaRPr lang="en-US" dirty="0"/>
          </a:p>
        </p:txBody>
      </p:sp>
      <p:pic>
        <p:nvPicPr>
          <p:cNvPr id="6" name="Picture 6"/>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0" y="0"/>
            <a:ext cx="685800" cy="609600"/>
          </a:xfrm>
          <a:prstGeom prst="rect">
            <a:avLst/>
          </a:prstGeom>
          <a:noFill/>
          <a:ln>
            <a:noFill/>
          </a:ln>
        </p:spPr>
      </p:pic>
      <p:pic>
        <p:nvPicPr>
          <p:cNvPr id="7" name="Picture 5"/>
          <p:cNvPicPr>
            <a:picLocks noChangeAspect="1" noChangeArrowheads="1"/>
          </p:cNvPicPr>
          <p:nvPr/>
        </p:nvPicPr>
        <p:blipFill>
          <a:blip r:embed="rId3" cstate="print"/>
          <a:srcRect/>
          <a:stretch>
            <a:fillRect/>
          </a:stretch>
        </p:blipFill>
        <p:spPr bwMode="auto">
          <a:xfrm>
            <a:off x="8610600" y="0"/>
            <a:ext cx="533400" cy="5281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Review of  IAPSC` activities</a:t>
            </a:r>
            <a:endParaRPr lang="en-US" dirty="0"/>
          </a:p>
        </p:txBody>
      </p:sp>
      <p:sp>
        <p:nvSpPr>
          <p:cNvPr id="3" name="Espace réservé du contenu 2"/>
          <p:cNvSpPr>
            <a:spLocks noGrp="1"/>
          </p:cNvSpPr>
          <p:nvPr>
            <p:ph idx="1"/>
          </p:nvPr>
        </p:nvSpPr>
        <p:spPr/>
        <p:txBody>
          <a:bodyPr>
            <a:normAutofit fontScale="85000" lnSpcReduction="20000"/>
          </a:bodyPr>
          <a:lstStyle/>
          <a:p>
            <a:endParaRPr lang="en-US" b="1" dirty="0" smtClean="0"/>
          </a:p>
          <a:p>
            <a:pPr algn="just">
              <a:buNone/>
            </a:pPr>
            <a:r>
              <a:rPr lang="en-US" b="1" dirty="0" smtClean="0"/>
              <a:t>  </a:t>
            </a:r>
            <a:r>
              <a:rPr lang="en-US" b="1" dirty="0" smtClean="0"/>
              <a:t>   </a:t>
            </a:r>
            <a:r>
              <a:rPr lang="en-US" dirty="0" smtClean="0"/>
              <a:t>IAPSC </a:t>
            </a:r>
            <a:r>
              <a:rPr lang="en-US" dirty="0" smtClean="0"/>
              <a:t>mainstreams with Member States and </a:t>
            </a:r>
            <a:r>
              <a:rPr lang="en-US" dirty="0" smtClean="0"/>
              <a:t>African Regional </a:t>
            </a:r>
            <a:r>
              <a:rPr lang="en-US" dirty="0" smtClean="0"/>
              <a:t>Economic Communities to safeguard the capacity of the continent agricultural land resource from the adverse impacts of invasive plants and plant pests and to protect plant health and quality through the application of sustainable pest management technologies, implementation of good pesticides management and the compliance with the International  Standards for Phytosanitary Measures practices that enhance consumer confidence, ensure food security, trade and economic growth.</a:t>
            </a:r>
          </a:p>
          <a:p>
            <a:endParaRPr lang="en-US" dirty="0"/>
          </a:p>
        </p:txBody>
      </p:sp>
      <p:pic>
        <p:nvPicPr>
          <p:cNvPr id="4" name="Picture 6"/>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0" y="0"/>
            <a:ext cx="685800" cy="609600"/>
          </a:xfrm>
          <a:prstGeom prst="rect">
            <a:avLst/>
          </a:prstGeom>
          <a:noFill/>
          <a:ln>
            <a:noFill/>
          </a:ln>
        </p:spPr>
      </p:pic>
      <p:pic>
        <p:nvPicPr>
          <p:cNvPr id="5" name="Picture 5"/>
          <p:cNvPicPr>
            <a:picLocks noChangeAspect="1" noChangeArrowheads="1"/>
          </p:cNvPicPr>
          <p:nvPr/>
        </p:nvPicPr>
        <p:blipFill>
          <a:blip r:embed="rId3" cstate="print"/>
          <a:srcRect/>
          <a:stretch>
            <a:fillRect/>
          </a:stretch>
        </p:blipFill>
        <p:spPr bwMode="auto">
          <a:xfrm>
            <a:off x="8610600" y="0"/>
            <a:ext cx="533400" cy="5281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685800"/>
          </a:xfrm>
        </p:spPr>
        <p:txBody>
          <a:bodyPr>
            <a:normAutofit fontScale="90000"/>
          </a:bodyPr>
          <a:lstStyle/>
          <a:p>
            <a:r>
              <a:rPr lang="en-US" b="1" dirty="0" smtClean="0"/>
              <a:t>Review </a:t>
            </a:r>
            <a:r>
              <a:rPr lang="en-US" b="1" dirty="0" smtClean="0"/>
              <a:t>of  IAPSC` </a:t>
            </a:r>
            <a:r>
              <a:rPr lang="en-US" b="1" dirty="0" smtClean="0"/>
              <a:t>activities </a:t>
            </a:r>
            <a:r>
              <a:rPr lang="en-US" b="1" dirty="0" err="1" smtClean="0"/>
              <a:t>Cont`s</a:t>
            </a:r>
            <a:endParaRPr lang="en-US" dirty="0"/>
          </a:p>
        </p:txBody>
      </p:sp>
      <p:sp>
        <p:nvSpPr>
          <p:cNvPr id="3" name="Espace réservé du contenu 2"/>
          <p:cNvSpPr>
            <a:spLocks noGrp="1"/>
          </p:cNvSpPr>
          <p:nvPr>
            <p:ph idx="1"/>
          </p:nvPr>
        </p:nvSpPr>
        <p:spPr>
          <a:xfrm>
            <a:off x="152400" y="685800"/>
            <a:ext cx="8839200" cy="5867400"/>
          </a:xfrm>
        </p:spPr>
        <p:txBody>
          <a:bodyPr>
            <a:normAutofit/>
          </a:bodyPr>
          <a:lstStyle/>
          <a:p>
            <a:r>
              <a:rPr lang="en-US" sz="2800" dirty="0" smtClean="0"/>
              <a:t>CPM agendas </a:t>
            </a:r>
            <a:r>
              <a:rPr lang="en-US" sz="2800" dirty="0" smtClean="0"/>
              <a:t>reviewed for African common position  </a:t>
            </a:r>
            <a:r>
              <a:rPr lang="en-US" sz="2800" dirty="0" smtClean="0"/>
              <a:t>through technical </a:t>
            </a:r>
            <a:r>
              <a:rPr lang="en-US" sz="2800" dirty="0" smtClean="0"/>
              <a:t>meetings in Tunis-Tunisia.</a:t>
            </a:r>
          </a:p>
          <a:p>
            <a:r>
              <a:rPr lang="en-US" sz="2800" dirty="0" smtClean="0"/>
              <a:t> </a:t>
            </a:r>
            <a:r>
              <a:rPr lang="en-US" sz="2800" dirty="0" smtClean="0"/>
              <a:t>8</a:t>
            </a:r>
            <a:r>
              <a:rPr lang="en-US" sz="2800" baseline="30000" dirty="0" smtClean="0"/>
              <a:t>th</a:t>
            </a:r>
            <a:r>
              <a:rPr lang="en-US" sz="2800" dirty="0" smtClean="0"/>
              <a:t>  Steering Committee took place in Accra, Ghana with the adoption of current office strategic plan 2014-2023</a:t>
            </a:r>
          </a:p>
          <a:p>
            <a:r>
              <a:rPr lang="en-US" sz="2800" dirty="0" smtClean="0"/>
              <a:t> </a:t>
            </a:r>
            <a:r>
              <a:rPr lang="en-GB" sz="2800" dirty="0" smtClean="0"/>
              <a:t> </a:t>
            </a:r>
            <a:r>
              <a:rPr lang="en-GB" sz="2800" dirty="0" smtClean="0"/>
              <a:t>Current </a:t>
            </a:r>
            <a:r>
              <a:rPr lang="en-GB" sz="2800" dirty="0" smtClean="0"/>
              <a:t>and emerging major pest issues are being addressed</a:t>
            </a:r>
            <a:r>
              <a:rPr lang="en-GB" sz="2800" dirty="0" smtClean="0"/>
              <a:t>;</a:t>
            </a:r>
          </a:p>
          <a:p>
            <a:r>
              <a:rPr lang="en-GB" sz="2800" dirty="0" smtClean="0"/>
              <a:t> </a:t>
            </a:r>
            <a:r>
              <a:rPr lang="en-US" sz="2800" dirty="0" smtClean="0"/>
              <a:t>Participation to SPS committee and  CPM </a:t>
            </a:r>
            <a:r>
              <a:rPr lang="en-US" sz="2800" dirty="0" smtClean="0"/>
              <a:t>meetings</a:t>
            </a:r>
          </a:p>
          <a:p>
            <a:r>
              <a:rPr lang="en-US" sz="2800" dirty="0" smtClean="0"/>
              <a:t> </a:t>
            </a:r>
            <a:r>
              <a:rPr lang="en-US" sz="2800" dirty="0" smtClean="0"/>
              <a:t>Workshop to review drafts </a:t>
            </a:r>
            <a:r>
              <a:rPr lang="en-US" sz="2800" dirty="0" smtClean="0"/>
              <a:t>ISPMS </a:t>
            </a:r>
            <a:r>
              <a:rPr lang="en-US" sz="2800" dirty="0" smtClean="0"/>
              <a:t>of IPPC  scheduled discussed on 17-19 /11/ 2014 in Addis Ababa, Ethiopia</a:t>
            </a:r>
            <a:endParaRPr lang="en-US" sz="2800" dirty="0" smtClean="0"/>
          </a:p>
          <a:p>
            <a:r>
              <a:rPr lang="en-US" sz="2800" dirty="0" smtClean="0"/>
              <a:t>Workshop to enhance MS capacity of Invasive  Alien plants scheduled on 20-21 /11/2014 in Addis Ababa, Ethiopia.</a:t>
            </a:r>
            <a:endParaRPr lang="en-US" sz="2800" dirty="0" smtClean="0"/>
          </a:p>
          <a:p>
            <a:pPr lvl="0">
              <a:buNone/>
            </a:pPr>
            <a:endParaRPr lang="en-US" dirty="0" smtClean="0"/>
          </a:p>
          <a:p>
            <a:endParaRPr lang="en-US" b="1" dirty="0" smtClean="0"/>
          </a:p>
          <a:p>
            <a:endParaRPr lang="en-US" dirty="0"/>
          </a:p>
        </p:txBody>
      </p:sp>
      <p:pic>
        <p:nvPicPr>
          <p:cNvPr id="4" name="Picture 5"/>
          <p:cNvPicPr>
            <a:picLocks noChangeAspect="1" noChangeArrowheads="1"/>
          </p:cNvPicPr>
          <p:nvPr/>
        </p:nvPicPr>
        <p:blipFill>
          <a:blip r:embed="rId2" cstate="print"/>
          <a:srcRect/>
          <a:stretch>
            <a:fillRect/>
          </a:stretch>
        </p:blipFill>
        <p:spPr bwMode="auto">
          <a:xfrm>
            <a:off x="8610600" y="0"/>
            <a:ext cx="533400" cy="528186"/>
          </a:xfrm>
          <a:prstGeom prst="rect">
            <a:avLst/>
          </a:prstGeom>
          <a:noFill/>
          <a:ln w="9525">
            <a:noFill/>
            <a:miter lim="800000"/>
            <a:headEnd/>
            <a:tailEnd/>
          </a:ln>
        </p:spPr>
      </p:pic>
      <p:pic>
        <p:nvPicPr>
          <p:cNvPr id="5" name="Picture 6"/>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0" y="0"/>
            <a:ext cx="685800" cy="609600"/>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0"/>
            <a:ext cx="7391400" cy="1143000"/>
          </a:xfrm>
        </p:spPr>
        <p:txBody>
          <a:bodyPr>
            <a:normAutofit fontScale="90000"/>
          </a:bodyPr>
          <a:lstStyle/>
          <a:p>
            <a:r>
              <a:rPr lang="en-US" b="1" dirty="0" smtClean="0"/>
              <a:t>Emerging /re-emerging pests in Africa:</a:t>
            </a:r>
            <a:endParaRPr lang="en-US" dirty="0"/>
          </a:p>
        </p:txBody>
      </p:sp>
      <p:sp>
        <p:nvSpPr>
          <p:cNvPr id="3" name="Espace réservé du contenu 2"/>
          <p:cNvSpPr>
            <a:spLocks noGrp="1"/>
          </p:cNvSpPr>
          <p:nvPr>
            <p:ph idx="1"/>
          </p:nvPr>
        </p:nvSpPr>
        <p:spPr>
          <a:xfrm>
            <a:off x="0" y="1219200"/>
            <a:ext cx="8991600" cy="5638800"/>
          </a:xfrm>
        </p:spPr>
        <p:txBody>
          <a:bodyPr>
            <a:normAutofit/>
          </a:bodyPr>
          <a:lstStyle/>
          <a:p>
            <a:pPr>
              <a:buNone/>
            </a:pPr>
            <a:r>
              <a:rPr lang="en-US" sz="2800" b="1" dirty="0" smtClean="0"/>
              <a:t>Pests emerging from human transboundary movements are:</a:t>
            </a:r>
            <a:endParaRPr lang="en-US" sz="2400" b="1" dirty="0" smtClean="0"/>
          </a:p>
          <a:p>
            <a:pPr>
              <a:buNone/>
            </a:pPr>
            <a:r>
              <a:rPr lang="en-US" dirty="0" smtClean="0"/>
              <a:t>● Fruit flies: classic trade, but complex ecosystem invasion (</a:t>
            </a:r>
            <a:r>
              <a:rPr lang="en-US" i="1" dirty="0" err="1" smtClean="0"/>
              <a:t>Bactrocera</a:t>
            </a:r>
            <a:r>
              <a:rPr lang="en-US" i="1" dirty="0" smtClean="0"/>
              <a:t> </a:t>
            </a:r>
            <a:r>
              <a:rPr lang="en-US" i="1" dirty="0" err="1" smtClean="0"/>
              <a:t>invadens</a:t>
            </a:r>
            <a:r>
              <a:rPr lang="en-US" i="1" dirty="0" smtClean="0"/>
              <a:t>)</a:t>
            </a:r>
          </a:p>
          <a:p>
            <a:pPr>
              <a:buNone/>
            </a:pPr>
            <a:r>
              <a:rPr lang="en-US" dirty="0" smtClean="0"/>
              <a:t>● Cassava mosaic disease: conflict traffic</a:t>
            </a:r>
          </a:p>
          <a:p>
            <a:pPr>
              <a:buNone/>
            </a:pPr>
            <a:r>
              <a:rPr lang="en-US" dirty="0" smtClean="0"/>
              <a:t>● Cassava brown streak: humanitarian</a:t>
            </a:r>
          </a:p>
          <a:p>
            <a:pPr>
              <a:buNone/>
            </a:pPr>
            <a:r>
              <a:rPr lang="en-US" dirty="0" smtClean="0"/>
              <a:t>● Banana bacterial wilt: conflict </a:t>
            </a:r>
            <a:r>
              <a:rPr lang="en-US" dirty="0" smtClean="0"/>
              <a:t>traffic</a:t>
            </a:r>
          </a:p>
          <a:p>
            <a:r>
              <a:rPr lang="en-US" dirty="0" smtClean="0"/>
              <a:t> Banana wilt ( Banana panama disease)</a:t>
            </a:r>
            <a:endParaRPr lang="en-US" dirty="0" smtClean="0"/>
          </a:p>
          <a:p>
            <a:pPr>
              <a:buFont typeface="Wingdings" pitchFamily="2" charset="2"/>
              <a:buChar char="v"/>
            </a:pPr>
            <a:r>
              <a:rPr lang="en-US" dirty="0" smtClean="0"/>
              <a:t> Banana bunchy top </a:t>
            </a:r>
            <a:r>
              <a:rPr lang="en-US" dirty="0" smtClean="0"/>
              <a:t>disease</a:t>
            </a:r>
          </a:p>
          <a:p>
            <a:pPr>
              <a:buFont typeface="Wingdings" pitchFamily="2" charset="2"/>
              <a:buChar char="v"/>
            </a:pPr>
            <a:r>
              <a:rPr lang="en-US" dirty="0" smtClean="0"/>
              <a:t> </a:t>
            </a:r>
            <a:r>
              <a:rPr lang="en-US" i="1" dirty="0" err="1" smtClean="0"/>
              <a:t>Tuta</a:t>
            </a:r>
            <a:r>
              <a:rPr lang="en-US" i="1" dirty="0" smtClean="0"/>
              <a:t> </a:t>
            </a:r>
            <a:r>
              <a:rPr lang="en-US" i="1" dirty="0" err="1" smtClean="0"/>
              <a:t>absoluta</a:t>
            </a:r>
            <a:r>
              <a:rPr lang="en-US" dirty="0" smtClean="0"/>
              <a:t> and </a:t>
            </a:r>
            <a:r>
              <a:rPr lang="en-US" dirty="0" smtClean="0"/>
              <a:t>Maize Lethal Necrosis disease</a:t>
            </a:r>
            <a:endParaRPr lang="en-US" dirty="0" smtClean="0"/>
          </a:p>
          <a:p>
            <a:pPr>
              <a:buNone/>
            </a:pPr>
            <a:endParaRPr lang="en-US" dirty="0" smtClean="0"/>
          </a:p>
        </p:txBody>
      </p:sp>
      <p:pic>
        <p:nvPicPr>
          <p:cNvPr id="4" name="Picture 5"/>
          <p:cNvPicPr>
            <a:picLocks noChangeAspect="1" noChangeArrowheads="1"/>
          </p:cNvPicPr>
          <p:nvPr/>
        </p:nvPicPr>
        <p:blipFill>
          <a:blip r:embed="rId2" cstate="print"/>
          <a:srcRect/>
          <a:stretch>
            <a:fillRect/>
          </a:stretch>
        </p:blipFill>
        <p:spPr bwMode="auto">
          <a:xfrm>
            <a:off x="8610600" y="0"/>
            <a:ext cx="533400" cy="528186"/>
          </a:xfrm>
          <a:prstGeom prst="rect">
            <a:avLst/>
          </a:prstGeom>
          <a:noFill/>
          <a:ln w="9525">
            <a:noFill/>
            <a:miter lim="800000"/>
            <a:headEnd/>
            <a:tailEnd/>
          </a:ln>
        </p:spPr>
      </p:pic>
      <p:pic>
        <p:nvPicPr>
          <p:cNvPr id="5" name="Picture 6"/>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0" y="0"/>
            <a:ext cx="685800" cy="609600"/>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846</TotalTime>
  <Words>720</Words>
  <Application>Microsoft Office PowerPoint</Application>
  <PresentationFormat>Affichage à l'écran (4:3)</PresentationFormat>
  <Paragraphs>83</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               26TH TECHNICAL CONSULTATION AMONG RPPOS 10-14 NOVEMBER, 2014 ANTIGUA, GUATEMALA  REVIEW OF INTER-AFRICAN PHYTOSANITARY COUNCIL (IAPSC) ACTIVITIES  by:        </vt:lpstr>
      <vt:lpstr>OUTLINE</vt:lpstr>
      <vt:lpstr>INTRODUCTION</vt:lpstr>
      <vt:lpstr> IAPSC`S VISION AND MISSIONS </vt:lpstr>
      <vt:lpstr>Key stakeholders of IAPSC</vt:lpstr>
      <vt:lpstr>IAPSC CURRENT STRUCTURE</vt:lpstr>
      <vt:lpstr>Review of  IAPSC` activities</vt:lpstr>
      <vt:lpstr>Review of  IAPSC` activities Cont`s</vt:lpstr>
      <vt:lpstr>Emerging /re-emerging pests in Africa:</vt:lpstr>
      <vt:lpstr>Conclusion</vt:lpstr>
      <vt:lpstr>Diapositive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JOINT AU CONFERENCE OF MINISTERS OF AGRICULTURE, RURAL DEVELOPMENT,FISHERIES &amp;AQUACULTURE,28APRIL-02 MAY 2014, AUCC,ADDIS ABABA, ETHIOPIA</dc:title>
  <dc:creator>SaniF</dc:creator>
  <cp:lastModifiedBy>SaniF</cp:lastModifiedBy>
  <cp:revision>68</cp:revision>
  <dcterms:created xsi:type="dcterms:W3CDTF">2014-04-23T15:54:31Z</dcterms:created>
  <dcterms:modified xsi:type="dcterms:W3CDTF">2014-11-05T14:28:25Z</dcterms:modified>
</cp:coreProperties>
</file>