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70" r:id="rId2"/>
    <p:sldId id="260" r:id="rId3"/>
    <p:sldId id="268" r:id="rId4"/>
    <p:sldId id="263" r:id="rId5"/>
    <p:sldId id="267" r:id="rId6"/>
    <p:sldId id="264" r:id="rId7"/>
    <p:sldId id="269" r:id="rId8"/>
    <p:sldId id="287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71" r:id="rId25"/>
    <p:sldId id="259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79A57"/>
    <a:srgbClr val="FF0000"/>
    <a:srgbClr val="969696"/>
    <a:srgbClr val="FBD4B4"/>
    <a:srgbClr val="FABF8F"/>
    <a:srgbClr val="FFFF00"/>
    <a:srgbClr val="0066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5161" autoAdjust="0"/>
  </p:normalViewPr>
  <p:slideViewPr>
    <p:cSldViewPr>
      <p:cViewPr>
        <p:scale>
          <a:sx n="80" d="100"/>
          <a:sy n="80" d="100"/>
        </p:scale>
        <p:origin x="-15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282B7A-D609-4FE7-BF98-EE70333B50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6B4E6D9-5C7A-4BB3-85E9-A4C6E75683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>
              <a:latin typeface="Arial" pitchFamily="34" charset="0"/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7EE38-0957-478D-87B9-080A1D2E07AE}" type="slidenum">
              <a:rPr lang="es-ES" smtClean="0"/>
              <a:pPr>
                <a:defRPr/>
              </a:pPr>
              <a:t>1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00" y="1481138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agen 7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28650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 userDrawn="1"/>
        </p:nvCxnSpPr>
        <p:spPr>
          <a:xfrm rot="5400000">
            <a:off x="979488" y="1428750"/>
            <a:ext cx="2000250" cy="0"/>
          </a:xfrm>
          <a:prstGeom prst="line">
            <a:avLst/>
          </a:prstGeom>
          <a:ln w="2857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0" y="6242050"/>
          <a:ext cx="9144000" cy="543306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28860" y="543556"/>
            <a:ext cx="6500858" cy="1728788"/>
          </a:xfrm>
        </p:spPr>
        <p:txBody>
          <a:bodyPr/>
          <a:lstStyle>
            <a:lvl1pPr algn="l">
              <a:defRPr sz="3200">
                <a:solidFill>
                  <a:srgbClr val="96969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24806" y="4643446"/>
            <a:ext cx="6504912" cy="1031875"/>
          </a:xfrm>
        </p:spPr>
        <p:txBody>
          <a:bodyPr/>
          <a:lstStyle>
            <a:lvl1pPr marL="0" indent="0">
              <a:buFontTx/>
              <a:buNone/>
              <a:tabLst>
                <a:tab pos="1350963" algn="l"/>
              </a:tabLst>
              <a:defRPr sz="1800" b="0">
                <a:solidFill>
                  <a:srgbClr val="969696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4800600"/>
            <a:ext cx="8715436" cy="566738"/>
          </a:xfrm>
        </p:spPr>
        <p:txBody>
          <a:bodyPr anchor="b"/>
          <a:lstStyle>
            <a:lvl1pPr algn="just">
              <a:defRPr sz="2000" b="1">
                <a:solidFill>
                  <a:srgbClr val="96969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4282" y="1124743"/>
            <a:ext cx="8715436" cy="3602831"/>
          </a:xfrm>
        </p:spPr>
        <p:txBody>
          <a:bodyPr/>
          <a:lstStyle>
            <a:lvl1pPr marL="0" indent="0" algn="just">
              <a:buNone/>
              <a:defRPr sz="2400">
                <a:solidFill>
                  <a:srgbClr val="9696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4282" y="5429264"/>
            <a:ext cx="8715436" cy="742936"/>
          </a:xfrm>
        </p:spPr>
        <p:txBody>
          <a:bodyPr/>
          <a:lstStyle>
            <a:lvl1pPr marL="0" indent="0" algn="just">
              <a:buNone/>
              <a:defRPr sz="1400">
                <a:solidFill>
                  <a:srgbClr val="9696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56068A1-7EF1-4088-870A-533F65E49D9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1124744"/>
            <a:ext cx="8642350" cy="5018900"/>
          </a:xfrm>
        </p:spPr>
        <p:txBody>
          <a:bodyPr vert="eaVert"/>
          <a:lstStyle>
            <a:lvl1pPr>
              <a:defRPr sz="2400">
                <a:solidFill>
                  <a:srgbClr val="969696"/>
                </a:solidFill>
              </a:defRPr>
            </a:lvl1pPr>
            <a:lvl2pPr>
              <a:defRPr sz="2000">
                <a:solidFill>
                  <a:srgbClr val="969696"/>
                </a:solidFill>
              </a:defRPr>
            </a:lvl2pPr>
            <a:lvl3pPr>
              <a:defRPr>
                <a:solidFill>
                  <a:srgbClr val="969696"/>
                </a:solidFill>
              </a:defRPr>
            </a:lvl3pPr>
            <a:lvl4pPr>
              <a:defRPr sz="1600">
                <a:solidFill>
                  <a:srgbClr val="969696"/>
                </a:solidFill>
              </a:defRPr>
            </a:lvl4pPr>
            <a:lvl5pPr>
              <a:defRPr sz="1600">
                <a:solidFill>
                  <a:srgbClr val="969696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056528-C103-44E9-B030-79399077A4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21500" y="1124743"/>
            <a:ext cx="2222500" cy="5018901"/>
          </a:xfrm>
        </p:spPr>
        <p:txBody>
          <a:bodyPr vert="eaVert"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1124743"/>
            <a:ext cx="6518275" cy="5018901"/>
          </a:xfrm>
        </p:spPr>
        <p:txBody>
          <a:bodyPr vert="eaVert"/>
          <a:lstStyle>
            <a:lvl1pPr>
              <a:defRPr sz="2400">
                <a:solidFill>
                  <a:srgbClr val="969696"/>
                </a:solidFill>
              </a:defRPr>
            </a:lvl1pPr>
            <a:lvl2pPr>
              <a:defRPr sz="2000">
                <a:solidFill>
                  <a:srgbClr val="969696"/>
                </a:solidFill>
              </a:defRPr>
            </a:lvl2pPr>
            <a:lvl3pPr>
              <a:defRPr>
                <a:solidFill>
                  <a:srgbClr val="969696"/>
                </a:solidFill>
              </a:defRPr>
            </a:lvl3pPr>
            <a:lvl4pPr>
              <a:defRPr sz="1600">
                <a:solidFill>
                  <a:srgbClr val="969696"/>
                </a:solidFill>
              </a:defRPr>
            </a:lvl4pPr>
            <a:lvl5pPr>
              <a:defRPr sz="1600">
                <a:solidFill>
                  <a:srgbClr val="969696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553960-39A8-4341-A369-D3142F1C7A3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250825" y="1124743"/>
            <a:ext cx="8607455" cy="5018901"/>
          </a:xfrm>
        </p:spPr>
        <p:txBody>
          <a:bodyPr/>
          <a:lstStyle>
            <a:lvl1pPr>
              <a:defRPr sz="2400">
                <a:solidFill>
                  <a:srgbClr val="969696"/>
                </a:solidFill>
              </a:defRPr>
            </a:lvl1pPr>
            <a:lvl2pPr>
              <a:defRPr sz="2000">
                <a:solidFill>
                  <a:srgbClr val="969696"/>
                </a:solidFill>
              </a:defRPr>
            </a:lvl2pPr>
            <a:lvl3pPr>
              <a:defRPr sz="1800">
                <a:solidFill>
                  <a:srgbClr val="969696"/>
                </a:solidFill>
              </a:defRPr>
            </a:lvl3pPr>
            <a:lvl4pPr>
              <a:defRPr sz="1600">
                <a:solidFill>
                  <a:srgbClr val="969696"/>
                </a:solidFill>
              </a:defRPr>
            </a:lvl4pPr>
            <a:lvl5pPr>
              <a:defRPr sz="1600">
                <a:solidFill>
                  <a:srgbClr val="969696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2164A1-930E-47E2-B9AC-93C9085C8C3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250825" y="1124743"/>
            <a:ext cx="8642350" cy="5018901"/>
          </a:xfrm>
        </p:spPr>
        <p:txBody>
          <a:bodyPr/>
          <a:lstStyle>
            <a:lvl1pPr>
              <a:defRPr sz="2400">
                <a:solidFill>
                  <a:srgbClr val="969696"/>
                </a:solidFill>
              </a:defRPr>
            </a:lvl1pPr>
          </a:lstStyle>
          <a:p>
            <a:pPr lvl="0"/>
            <a:r>
              <a:rPr lang="es-ES" noProof="0" dirty="0" smtClean="0"/>
              <a:t>Haga clic en el icono para agregar una tabla</a:t>
            </a:r>
            <a:endParaRPr lang="es-MX" noProof="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85852" y="122832"/>
            <a:ext cx="6786610" cy="836613"/>
          </a:xfrm>
        </p:spPr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DFC99C-2D0A-442F-A7B3-849F92E42C4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250825" y="1124743"/>
            <a:ext cx="8642350" cy="5018901"/>
          </a:xfrm>
        </p:spPr>
        <p:txBody>
          <a:bodyPr/>
          <a:lstStyle>
            <a:lvl1pPr>
              <a:defRPr sz="2400" baseline="0">
                <a:solidFill>
                  <a:srgbClr val="969696"/>
                </a:solidFill>
              </a:defRPr>
            </a:lvl1pPr>
            <a:lvl2pPr marL="349250" indent="6350" algn="just">
              <a:buFont typeface="Arial" pitchFamily="34" charset="0"/>
              <a:buNone/>
              <a:defRPr/>
            </a:lvl2pPr>
          </a:lstStyle>
          <a:p>
            <a:pPr lvl="0"/>
            <a:r>
              <a:rPr lang="es-ES" noProof="0" smtClean="0"/>
              <a:t>Haga clic en el icono para agregar una tabla</a:t>
            </a:r>
            <a:endParaRPr lang="es-MX" noProof="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85852" y="122832"/>
            <a:ext cx="6786610" cy="836613"/>
          </a:xfrm>
        </p:spPr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748EE6-2B61-44E9-8A34-0C3EEAE94CA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50825" y="1124744"/>
            <a:ext cx="4244975" cy="5018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244975" cy="5018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285852" y="122832"/>
            <a:ext cx="6786610" cy="836613"/>
          </a:xfrm>
        </p:spPr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F4E517-BF1B-4336-997D-22DEFE17163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página 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285852" y="122832"/>
            <a:ext cx="6786610" cy="836613"/>
          </a:xfrm>
        </p:spPr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0EE565-1F1C-4700-AB83-51072060C92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gun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572000" y="3286125"/>
            <a:ext cx="4038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MX" sz="3700" b="1" dirty="0">
                <a:solidFill>
                  <a:srgbClr val="F79A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PREGUNTAS</a:t>
            </a:r>
            <a:endParaRPr lang="es-ES" sz="3700" b="1" dirty="0">
              <a:solidFill>
                <a:srgbClr val="F79A5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0" name="Picture 8" descr="interrogacio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857375"/>
            <a:ext cx="4357687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85852" y="122832"/>
            <a:ext cx="6786610" cy="836613"/>
          </a:xfrm>
        </p:spPr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DD13B3-F2C3-47EA-9174-3A55206F7C3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8763" y="857250"/>
          <a:ext cx="8643998" cy="137160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0" y="6242050"/>
          <a:ext cx="9144000" cy="613410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5875" y="-136525"/>
          <a:ext cx="8643998" cy="137160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 userDrawn="1"/>
        </p:nvSpPr>
        <p:spPr>
          <a:xfrm>
            <a:off x="0" y="0"/>
            <a:ext cx="9144000" cy="6215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Imagen 7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0388" y="3571875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Imagen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71875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4282" y="2000240"/>
            <a:ext cx="86439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800" baseline="0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ES" dirty="0" smtClean="0"/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67328E-C144-4536-AB97-35733DCFCF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8763" y="857250"/>
          <a:ext cx="8643998" cy="137160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0" y="6242050"/>
          <a:ext cx="9144000" cy="613410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454025" y="2809875"/>
            <a:ext cx="18637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s-ES_tradnl" sz="3200" b="1" dirty="0">
                <a:solidFill>
                  <a:srgbClr val="969696"/>
                </a:solidFill>
                <a:ea typeface="+mj-ea"/>
              </a:rPr>
              <a:t>Temario</a:t>
            </a:r>
            <a:endParaRPr lang="es-ES" sz="3200" b="1" dirty="0">
              <a:solidFill>
                <a:srgbClr val="969696"/>
              </a:solidFill>
              <a:ea typeface="+mj-ea"/>
            </a:endParaRP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>
            <a:off x="2554288" y="1341438"/>
            <a:ext cx="0" cy="4391025"/>
          </a:xfrm>
          <a:prstGeom prst="line">
            <a:avLst/>
          </a:prstGeom>
          <a:ln w="2857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2 Marcador de texto"/>
          <p:cNvSpPr>
            <a:spLocks noGrp="1"/>
          </p:cNvSpPr>
          <p:nvPr>
            <p:ph type="body" idx="10"/>
          </p:nvPr>
        </p:nvSpPr>
        <p:spPr>
          <a:xfrm>
            <a:off x="2837507" y="1412974"/>
            <a:ext cx="5622925" cy="41036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8022CA-EF48-4122-996D-40B34DBA76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8763" y="857250"/>
          <a:ext cx="8643998" cy="137160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0" y="6242050"/>
          <a:ext cx="9144000" cy="613410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1124744"/>
            <a:ext cx="8642350" cy="5018900"/>
          </a:xfrm>
        </p:spPr>
        <p:txBody>
          <a:bodyPr/>
          <a:lstStyle>
            <a:lvl1pPr>
              <a:defRPr sz="2400">
                <a:solidFill>
                  <a:srgbClr val="969696"/>
                </a:solidFill>
              </a:defRPr>
            </a:lvl1pPr>
            <a:lvl2pPr>
              <a:defRPr sz="2000">
                <a:solidFill>
                  <a:srgbClr val="969696"/>
                </a:solidFill>
              </a:defRPr>
            </a:lvl2pPr>
            <a:lvl3pPr>
              <a:defRPr>
                <a:solidFill>
                  <a:srgbClr val="969696"/>
                </a:solidFill>
              </a:defRPr>
            </a:lvl3pPr>
            <a:lvl4pPr>
              <a:defRPr sz="1600">
                <a:solidFill>
                  <a:srgbClr val="969696"/>
                </a:solidFill>
              </a:defRPr>
            </a:lvl4pPr>
            <a:lvl5pPr>
              <a:defRPr sz="1600">
                <a:solidFill>
                  <a:srgbClr val="969696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9CB179-6508-4C7B-AC28-13746DCB941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214818"/>
            <a:ext cx="7772400" cy="1928826"/>
          </a:xfrm>
        </p:spPr>
        <p:txBody>
          <a:bodyPr anchor="t"/>
          <a:lstStyle>
            <a:lvl1pPr algn="ctr">
              <a:defRPr sz="4000" b="1" cap="all">
                <a:solidFill>
                  <a:srgbClr val="96969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1369" y="1428736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C1243B-39CA-4E45-8689-AE532A8D3CA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124744"/>
            <a:ext cx="4244975" cy="5018900"/>
          </a:xfrm>
        </p:spPr>
        <p:txBody>
          <a:bodyPr/>
          <a:lstStyle>
            <a:lvl1pPr>
              <a:defRPr sz="2400">
                <a:solidFill>
                  <a:srgbClr val="969696"/>
                </a:solidFill>
              </a:defRPr>
            </a:lvl1pPr>
            <a:lvl2pPr>
              <a:defRPr sz="2000">
                <a:solidFill>
                  <a:srgbClr val="969696"/>
                </a:solidFill>
              </a:defRPr>
            </a:lvl2pPr>
            <a:lvl3pPr>
              <a:defRPr sz="1800">
                <a:solidFill>
                  <a:srgbClr val="969696"/>
                </a:solidFill>
              </a:defRPr>
            </a:lvl3pPr>
            <a:lvl4pPr>
              <a:defRPr sz="1600">
                <a:solidFill>
                  <a:srgbClr val="969696"/>
                </a:solidFill>
              </a:defRPr>
            </a:lvl4pPr>
            <a:lvl5pPr>
              <a:defRPr sz="1600">
                <a:solidFill>
                  <a:srgbClr val="9696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244975" cy="5018900"/>
          </a:xfrm>
        </p:spPr>
        <p:txBody>
          <a:bodyPr/>
          <a:lstStyle>
            <a:lvl1pPr>
              <a:defRPr sz="2400">
                <a:solidFill>
                  <a:srgbClr val="969696"/>
                </a:solidFill>
              </a:defRPr>
            </a:lvl1pPr>
            <a:lvl2pPr>
              <a:defRPr sz="2000">
                <a:solidFill>
                  <a:srgbClr val="969696"/>
                </a:solidFill>
              </a:defRPr>
            </a:lvl2pPr>
            <a:lvl3pPr>
              <a:defRPr sz="1800">
                <a:solidFill>
                  <a:srgbClr val="969696"/>
                </a:solidFill>
              </a:defRPr>
            </a:lvl3pPr>
            <a:lvl4pPr>
              <a:defRPr sz="1600">
                <a:solidFill>
                  <a:srgbClr val="969696"/>
                </a:solidFill>
              </a:defRPr>
            </a:lvl4pPr>
            <a:lvl5pPr>
              <a:defRPr sz="1600">
                <a:solidFill>
                  <a:srgbClr val="9696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5A97035-94CB-4F89-81AA-17EC7859667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7461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9696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928802"/>
            <a:ext cx="4040188" cy="4214842"/>
          </a:xfrm>
        </p:spPr>
        <p:txBody>
          <a:bodyPr/>
          <a:lstStyle>
            <a:lvl1pPr>
              <a:defRPr sz="2400">
                <a:solidFill>
                  <a:srgbClr val="969696"/>
                </a:solidFill>
              </a:defRPr>
            </a:lvl1pPr>
            <a:lvl2pPr>
              <a:defRPr sz="2000">
                <a:solidFill>
                  <a:srgbClr val="969696"/>
                </a:solidFill>
              </a:defRPr>
            </a:lvl2pPr>
            <a:lvl3pPr>
              <a:defRPr sz="1800">
                <a:solidFill>
                  <a:srgbClr val="969696"/>
                </a:solidFill>
              </a:defRPr>
            </a:lvl3pPr>
            <a:lvl4pPr>
              <a:defRPr sz="1600">
                <a:solidFill>
                  <a:srgbClr val="969696"/>
                </a:solidFill>
              </a:defRPr>
            </a:lvl4pPr>
            <a:lvl5pPr>
              <a:defRPr sz="1600">
                <a:solidFill>
                  <a:srgbClr val="9696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041775" cy="7461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9696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041775" cy="4214842"/>
          </a:xfrm>
        </p:spPr>
        <p:txBody>
          <a:bodyPr/>
          <a:lstStyle>
            <a:lvl1pPr>
              <a:defRPr sz="2400">
                <a:solidFill>
                  <a:srgbClr val="969696"/>
                </a:solidFill>
              </a:defRPr>
            </a:lvl1pPr>
            <a:lvl2pPr>
              <a:defRPr sz="2000">
                <a:solidFill>
                  <a:srgbClr val="969696"/>
                </a:solidFill>
              </a:defRPr>
            </a:lvl2pPr>
            <a:lvl3pPr>
              <a:defRPr sz="1800">
                <a:solidFill>
                  <a:srgbClr val="969696"/>
                </a:solidFill>
              </a:defRPr>
            </a:lvl3pPr>
            <a:lvl4pPr>
              <a:defRPr sz="1600">
                <a:solidFill>
                  <a:srgbClr val="969696"/>
                </a:solidFill>
              </a:defRPr>
            </a:lvl4pPr>
            <a:lvl5pPr>
              <a:defRPr sz="1600">
                <a:solidFill>
                  <a:srgbClr val="9696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285852" y="122832"/>
            <a:ext cx="6786610" cy="836613"/>
          </a:xfrm>
        </p:spPr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DEDD0C-2F84-4A67-BB84-4314D0B1A3A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39963AA-F9DF-4FEF-84FD-86AE18CF7AC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7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0D91A5-6236-466B-AD5E-901DB151079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n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05872"/>
            <a:ext cx="3008313" cy="1143008"/>
          </a:xfrm>
        </p:spPr>
        <p:txBody>
          <a:bodyPr anchor="b"/>
          <a:lstStyle>
            <a:lvl1pPr algn="l">
              <a:defRPr sz="2000" b="1">
                <a:solidFill>
                  <a:srgbClr val="969696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428868"/>
            <a:ext cx="3008313" cy="3697295"/>
          </a:xfrm>
        </p:spPr>
        <p:txBody>
          <a:bodyPr/>
          <a:lstStyle>
            <a:lvl1pPr marL="0" indent="0" algn="just">
              <a:buNone/>
              <a:defRPr sz="1600">
                <a:solidFill>
                  <a:srgbClr val="9696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67725" y="6272213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E89C3F-3E96-418E-A095-EB8D41FEA89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85875" y="122238"/>
            <a:ext cx="67865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6423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258763" y="857250"/>
          <a:ext cx="8643937" cy="13652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s-MX" sz="9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202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1" name="Imagen 7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42888" y="176213"/>
            <a:ext cx="971550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32" name="Imagen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148638" y="150813"/>
            <a:ext cx="7429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+mn-cs"/>
            </a:endParaRPr>
          </a:p>
        </p:txBody>
      </p:sp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0" y="6242050"/>
          <a:ext cx="9144000" cy="612775"/>
        </p:xfrm>
        <a:graphic>
          <a:graphicData uri="http://schemas.openxmlformats.org/drawingml/2006/table">
            <a:tbl>
              <a:tblPr/>
              <a:tblGrid>
                <a:gridCol w="8194675"/>
                <a:gridCol w="949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Información reservada y confidencial del Servicio Nacional de Sanidad, Inocuidad y Calidad Agroalimentaria. Ninguna parte de este documento puede ser reproducida o transmitida de ninguna forma,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 por ningún medio electrónico, manual, fotocopia, grabación, ni por ningún sistema de almacenamiento y recuperación de información, sin permiso previo y por escrito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Dirección de Tecnologías de la Información del Servicio Nacional de Sanidad, Inocuidad y Calidad Agroalimentaria.</a:t>
                      </a:r>
                      <a:endParaRPr kumimoji="0" lang="es-MX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Av. Municipio Libre # 377, Piso 7º Ala B, Col. Santa Cruz Atoyac, Del. Benito Juárez C.P. 03310, México D.F., MÉXICO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002" marR="66002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A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Confidencial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</a:t>
                      </a:r>
                      <a:r>
                        <a:rPr kumimoji="0" lang="es-E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SENASICA, 2011</a:t>
                      </a: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002" marR="66002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24" r:id="rId17"/>
    <p:sldLayoutId id="2147484125" r:id="rId18"/>
    <p:sldLayoutId id="2147484126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3"/>
        </a:buBlip>
        <a:defRPr sz="2000" b="1">
          <a:solidFill>
            <a:srgbClr val="96969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24"/>
        </a:buBlip>
        <a:defRPr sz="2800" b="1">
          <a:solidFill>
            <a:srgbClr val="969696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25"/>
        </a:buBlip>
        <a:defRPr sz="2400">
          <a:solidFill>
            <a:srgbClr val="969696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25"/>
        </a:buBlip>
        <a:defRPr sz="1600">
          <a:solidFill>
            <a:srgbClr val="969696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5"/>
        </a:buBlip>
        <a:defRPr sz="1400">
          <a:solidFill>
            <a:srgbClr val="969696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26"/>
        </a:buBlip>
        <a:defRPr sz="1400">
          <a:solidFill>
            <a:srgbClr val="96969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26"/>
        </a:buBlip>
        <a:defRPr sz="1400">
          <a:solidFill>
            <a:srgbClr val="96969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26"/>
        </a:buBlip>
        <a:defRPr sz="1400">
          <a:solidFill>
            <a:srgbClr val="96969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26"/>
        </a:buBlip>
        <a:defRPr sz="1400">
          <a:solidFill>
            <a:srgbClr val="969696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ctrTitle"/>
          </p:nvPr>
        </p:nvSpPr>
        <p:spPr>
          <a:xfrm>
            <a:off x="2214563" y="426343"/>
            <a:ext cx="6500812" cy="3002657"/>
          </a:xfrm>
        </p:spPr>
        <p:txBody>
          <a:bodyPr/>
          <a:lstStyle/>
          <a:p>
            <a:pPr algn="ctr"/>
            <a:r>
              <a:rPr lang="es-MX" sz="2000" dirty="0" smtClean="0"/>
              <a:t>Global </a:t>
            </a:r>
            <a:r>
              <a:rPr lang="es-MX" sz="2000" dirty="0" err="1" smtClean="0"/>
              <a:t>Electronic</a:t>
            </a:r>
            <a:r>
              <a:rPr lang="es-MX" sz="2000" dirty="0" smtClean="0"/>
              <a:t> </a:t>
            </a:r>
            <a:r>
              <a:rPr lang="es-MX" sz="2000" dirty="0" err="1" smtClean="0"/>
              <a:t>Phytosanitary</a:t>
            </a:r>
            <a:r>
              <a:rPr lang="es-MX" sz="2000" dirty="0" smtClean="0"/>
              <a:t> </a:t>
            </a:r>
            <a:r>
              <a:rPr lang="es-MX" sz="2000" dirty="0" err="1" smtClean="0"/>
              <a:t>Certification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 </a:t>
            </a:r>
            <a:r>
              <a:rPr lang="es-MX" sz="2000" dirty="0" err="1" smtClean="0"/>
              <a:t>An</a:t>
            </a:r>
            <a:r>
              <a:rPr lang="es-MX" sz="2000" dirty="0" smtClean="0"/>
              <a:t> </a:t>
            </a:r>
            <a:r>
              <a:rPr lang="es-MX" sz="2000" dirty="0" err="1" smtClean="0"/>
              <a:t>introduction</a:t>
            </a:r>
            <a:r>
              <a:rPr lang="es-MX" sz="2000" dirty="0" smtClean="0"/>
              <a:t> </a:t>
            </a:r>
            <a:r>
              <a:rPr lang="es-MX" sz="2000" dirty="0" err="1" smtClean="0"/>
              <a:t>to</a:t>
            </a:r>
            <a:r>
              <a:rPr lang="es-MX" sz="2000" dirty="0" smtClean="0"/>
              <a:t> </a:t>
            </a:r>
            <a:r>
              <a:rPr lang="es-MX" sz="2000" dirty="0" err="1" smtClean="0"/>
              <a:t>the</a:t>
            </a:r>
            <a:r>
              <a:rPr lang="es-MX" sz="2000" dirty="0" smtClean="0"/>
              <a:t> IPPC “</a:t>
            </a:r>
            <a:r>
              <a:rPr lang="es-MX" sz="2000" dirty="0" err="1" smtClean="0"/>
              <a:t>ePhyto</a:t>
            </a:r>
            <a:r>
              <a:rPr lang="es-MX" sz="2000" dirty="0" smtClean="0"/>
              <a:t>”</a:t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Vitória, Espírito Santo - Brasil </a:t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19-21 </a:t>
            </a:r>
            <a:r>
              <a:rPr lang="es-MX" sz="2000" dirty="0" smtClean="0"/>
              <a:t>Noviembre 2012</a:t>
            </a:r>
            <a:endParaRPr lang="es-MX" sz="2000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331640" y="4941168"/>
            <a:ext cx="6858000" cy="114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Font typeface="Arial" pitchFamily="34" charset="0"/>
              <a:buChar char="•"/>
              <a:tabLst>
                <a:tab pos="1350963" algn="l"/>
              </a:tabLst>
            </a:pPr>
            <a:r>
              <a:rPr lang="en-CA" sz="2000" b="1" dirty="0" smtClean="0">
                <a:solidFill>
                  <a:srgbClr val="969696"/>
                </a:solidFill>
              </a:rPr>
              <a:t>Rodolfo Rivera Hinojosa.</a:t>
            </a:r>
            <a:endParaRPr lang="en-CA" sz="2000" b="1" dirty="0">
              <a:solidFill>
                <a:srgbClr val="969696"/>
              </a:solidFill>
            </a:endParaRPr>
          </a:p>
          <a:p>
            <a:pPr lvl="1" algn="r">
              <a:spcBef>
                <a:spcPct val="20000"/>
              </a:spcBef>
              <a:tabLst>
                <a:tab pos="1350963" algn="l"/>
              </a:tabLst>
            </a:pPr>
            <a:r>
              <a:rPr lang="en-CA" sz="2000" dirty="0" err="1" smtClean="0">
                <a:solidFill>
                  <a:schemeClr val="bg1">
                    <a:lumMod val="50000"/>
                  </a:schemeClr>
                </a:solidFill>
              </a:rPr>
              <a:t>Jefe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 del </a:t>
            </a:r>
            <a:r>
              <a:rPr lang="en-CA" sz="2000" dirty="0" err="1" smtClean="0">
                <a:solidFill>
                  <a:schemeClr val="bg1">
                    <a:lumMod val="50000"/>
                  </a:schemeClr>
                </a:solidFill>
              </a:rPr>
              <a:t>Departamento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CA" sz="2000" dirty="0" err="1" smtClean="0">
                <a:solidFill>
                  <a:schemeClr val="bg1">
                    <a:lumMod val="50000"/>
                  </a:schemeClr>
                </a:solidFill>
              </a:rPr>
              <a:t>Certificación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000" dirty="0" err="1" smtClean="0">
                <a:solidFill>
                  <a:schemeClr val="bg1">
                    <a:lumMod val="50000"/>
                  </a:schemeClr>
                </a:solidFill>
              </a:rPr>
              <a:t>Fitosanitaria</a:t>
            </a:r>
            <a:endParaRPr lang="en-CA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 algn="r">
              <a:spcBef>
                <a:spcPct val="20000"/>
              </a:spcBef>
              <a:tabLst>
                <a:tab pos="1350963" algn="l"/>
              </a:tabLst>
            </a:pPr>
            <a:r>
              <a:rPr lang="en-CA" sz="2000" dirty="0" err="1" smtClean="0">
                <a:solidFill>
                  <a:schemeClr val="bg1">
                    <a:lumMod val="50000"/>
                  </a:schemeClr>
                </a:solidFill>
              </a:rPr>
              <a:t>Dirección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 General de </a:t>
            </a:r>
            <a:r>
              <a:rPr lang="en-CA" sz="2000" dirty="0" err="1" smtClean="0">
                <a:solidFill>
                  <a:schemeClr val="bg1">
                    <a:lumMod val="50000"/>
                  </a:schemeClr>
                </a:solidFill>
              </a:rPr>
              <a:t>Sanidad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 Vegetal (ONPF)</a:t>
            </a:r>
            <a:endParaRPr lang="en-CA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 algn="r">
              <a:spcBef>
                <a:spcPct val="20000"/>
              </a:spcBef>
              <a:tabLst>
                <a:tab pos="1350963" algn="l"/>
              </a:tabLst>
            </a:pP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5CCE8-D8AD-405B-BD1E-8361568783F8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3275856" y="2780928"/>
            <a:ext cx="1296144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noFill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5CCE8-D8AD-405B-BD1E-8361568783F8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5CCE8-D8AD-405B-BD1E-8361568783F8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5CCE8-D8AD-405B-BD1E-8361568783F8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5CCE8-D8AD-405B-BD1E-8361568783F8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5CCE8-D8AD-405B-BD1E-8361568783F8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5CCE8-D8AD-405B-BD1E-8361568783F8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5CCE8-D8AD-405B-BD1E-8361568783F8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5CCE8-D8AD-405B-BD1E-8361568783F8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5CCE8-D8AD-405B-BD1E-8361568783F8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F889752-7878-438D-9684-986752D9CE25}" type="slidenum">
              <a:rPr lang="es-ES" smtClean="0"/>
              <a:pPr>
                <a:defRPr/>
              </a:pPr>
              <a:t>2</a:t>
            </a:fld>
            <a:endParaRPr lang="es-ES" smtClean="0"/>
          </a:p>
        </p:txBody>
      </p:sp>
      <p:sp>
        <p:nvSpPr>
          <p:cNvPr id="22531" name="2 Marcador de texto"/>
          <p:cNvSpPr>
            <a:spLocks noGrp="1"/>
          </p:cNvSpPr>
          <p:nvPr>
            <p:ph type="body" idx="10"/>
          </p:nvPr>
        </p:nvSpPr>
        <p:spPr>
          <a:xfrm>
            <a:off x="2836863" y="1412875"/>
            <a:ext cx="5622925" cy="4103688"/>
          </a:xfrm>
        </p:spPr>
        <p:txBody>
          <a:bodyPr/>
          <a:lstStyle/>
          <a:p>
            <a:pPr eaLnBrk="1" hangingPunct="1"/>
            <a:endParaRPr lang="es-MX" smtClean="0"/>
          </a:p>
          <a:p>
            <a:pPr eaLnBrk="1" hangingPunct="1"/>
            <a:r>
              <a:rPr lang="es-MX" smtClean="0"/>
              <a:t>Introducción.</a:t>
            </a:r>
          </a:p>
          <a:p>
            <a:pPr eaLnBrk="1" hangingPunct="1">
              <a:buFontTx/>
              <a:buNone/>
            </a:pPr>
            <a:endParaRPr lang="es-MX" smtClean="0"/>
          </a:p>
          <a:p>
            <a:pPr eaLnBrk="1" hangingPunct="1"/>
            <a:r>
              <a:rPr lang="es-MX" smtClean="0"/>
              <a:t>Esquema de Ventanilla Digital Mexicana de Comercio Exterior (VDMCE)</a:t>
            </a:r>
          </a:p>
          <a:p>
            <a:pPr eaLnBrk="1" hangingPunct="1"/>
            <a:endParaRPr lang="es-MX" smtClean="0"/>
          </a:p>
          <a:p>
            <a:pPr eaLnBrk="1" hangingPunct="1"/>
            <a:r>
              <a:rPr lang="es-MX" smtClean="0"/>
              <a:t>Escenarios contemplados en México para el intercambio electrónico.</a:t>
            </a:r>
          </a:p>
          <a:p>
            <a:pPr eaLnBrk="1" hangingPunct="1">
              <a:buFontTx/>
              <a:buNone/>
            </a:pPr>
            <a:endParaRPr lang="es-MX" smtClean="0"/>
          </a:p>
          <a:p>
            <a:pPr eaLnBrk="1" hangingPunct="1"/>
            <a:r>
              <a:rPr lang="es-MX" smtClean="0"/>
              <a:t>Esquema de Intercambio electrónico en la Ventanilla Digital Mexicana de Comercio Exterior.</a:t>
            </a:r>
          </a:p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5CCE8-D8AD-405B-BD1E-8361568783F8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5CCE8-D8AD-405B-BD1E-8361568783F8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l="5113" t="11151" r="8263" b="35300"/>
          <a:stretch>
            <a:fillRect/>
          </a:stretch>
        </p:blipFill>
        <p:spPr bwMode="auto">
          <a:xfrm>
            <a:off x="0" y="-27384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 t="20282" r="8724" b="51604"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FInew0001"/>
          <p:cNvPicPr>
            <a:picLocks noChangeAspect="1" noChangeArrowheads="1"/>
          </p:cNvPicPr>
          <p:nvPr/>
        </p:nvPicPr>
        <p:blipFill>
          <a:blip r:embed="rId2" cstate="print"/>
          <a:srcRect l="5266" t="2291" r="3407" b="6584"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4638675" cy="68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3"/>
          <a:stretch>
            <a:fillRect/>
          </a:stretch>
        </p:blipFill>
        <p:spPr bwMode="auto">
          <a:xfrm>
            <a:off x="4427984" y="44625"/>
            <a:ext cx="4638675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5CCE8-D8AD-405B-BD1E-8361568783F8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440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CB179-6508-4C7B-AC28-13746DCB941F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pic>
        <p:nvPicPr>
          <p:cNvPr id="68612" name="Picture 4" descr="http://www.controlciudadano.org/images/ilust1-docume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3240360" cy="3342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4067944" y="4581128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MX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Título"/>
          <p:cNvSpPr>
            <a:spLocks noGrp="1"/>
          </p:cNvSpPr>
          <p:nvPr>
            <p:ph type="title"/>
          </p:nvPr>
        </p:nvSpPr>
        <p:spPr>
          <a:xfrm>
            <a:off x="214313" y="1268760"/>
            <a:ext cx="8643937" cy="1584176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chemeClr val="tx1"/>
                </a:solidFill>
              </a:rPr>
              <a:t>Secretaria de Agricultura, Ganadería, Desarrollo Rural, Pesca y Alimentación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(SAGARPA)</a:t>
            </a: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Servicio </a:t>
            </a:r>
            <a:r>
              <a:rPr lang="es-ES" dirty="0" smtClean="0">
                <a:solidFill>
                  <a:schemeClr val="tx1"/>
                </a:solidFill>
              </a:rPr>
              <a:t>Nacional de </a:t>
            </a:r>
            <a:r>
              <a:rPr lang="es-ES" dirty="0" smtClean="0">
                <a:solidFill>
                  <a:schemeClr val="tx1"/>
                </a:solidFill>
              </a:rPr>
              <a:t>Sanidad, Inocuidad y </a:t>
            </a:r>
            <a:r>
              <a:rPr lang="es-ES" dirty="0" smtClean="0">
                <a:solidFill>
                  <a:schemeClr val="tx1"/>
                </a:solidFill>
              </a:rPr>
              <a:t>Calidad </a:t>
            </a:r>
            <a:r>
              <a:rPr lang="es-ES" dirty="0" smtClean="0">
                <a:solidFill>
                  <a:schemeClr val="tx1"/>
                </a:solidFill>
              </a:rPr>
              <a:t>Agroalimentaria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(SENASICA)</a:t>
            </a:r>
            <a:endParaRPr lang="es-MX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2 Marcador de número de diapositiva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A91F23C-AB04-4AF2-BA46-383098792FF4}" type="slidenum">
              <a:rPr lang="es-ES" smtClean="0"/>
              <a:pPr>
                <a:defRPr/>
              </a:pPr>
              <a:t>25</a:t>
            </a:fld>
            <a:endParaRPr lang="es-ES" smtClean="0"/>
          </a:p>
        </p:txBody>
      </p:sp>
      <p:sp>
        <p:nvSpPr>
          <p:cNvPr id="4" name="3 Título"/>
          <p:cNvSpPr txBox="1">
            <a:spLocks/>
          </p:cNvSpPr>
          <p:nvPr/>
        </p:nvSpPr>
        <p:spPr bwMode="auto">
          <a:xfrm>
            <a:off x="366713" y="4509120"/>
            <a:ext cx="86439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rodolfo.rivera@senasica.gob.mx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u="sng" kern="0" dirty="0" smtClean="0">
                <a:solidFill>
                  <a:srgbClr val="0033CC"/>
                </a:solidFill>
                <a:ea typeface="+mj-ea"/>
              </a:rPr>
              <a:t>mitzi.gonzalez@senasica.gob.mx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b="1" kern="0" dirty="0" smtClean="0">
              <a:ea typeface="+mj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 smtClean="0">
                <a:ea typeface="+mj-ea"/>
              </a:rPr>
              <a:t>+52-5090300. Ext. 51338 y 51339.</a:t>
            </a:r>
            <a:endParaRPr kumimoji="0" lang="es-MX" sz="1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Introducción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DDE8F-6B7C-431F-BE12-9836C8D413CC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5" name="13 CuadroTexto"/>
          <p:cNvSpPr txBox="1">
            <a:spLocks noChangeArrowheads="1"/>
          </p:cNvSpPr>
          <p:nvPr/>
        </p:nvSpPr>
        <p:spPr bwMode="auto">
          <a:xfrm>
            <a:off x="357188" y="1560513"/>
            <a:ext cx="850106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s-MX" sz="1400" b="1" dirty="0">
                <a:latin typeface="+mj-lt"/>
                <a:cs typeface="Microsoft Sans Serif" pitchFamily="34" charset="0"/>
              </a:rPr>
              <a:t>“</a:t>
            </a:r>
            <a:r>
              <a:rPr lang="es-MX" sz="1400" dirty="0">
                <a:latin typeface="+mj-lt"/>
                <a:cs typeface="Microsoft Sans Serif" pitchFamily="34" charset="0"/>
              </a:rPr>
              <a:t>Es una herramienta que permite la </a:t>
            </a:r>
            <a:r>
              <a:rPr lang="es-MX" sz="1400" b="1" dirty="0">
                <a:latin typeface="+mj-lt"/>
                <a:cs typeface="Microsoft Sans Serif" pitchFamily="34" charset="0"/>
              </a:rPr>
              <a:t>entrega de información estandarizada a una única entidad </a:t>
            </a:r>
            <a:r>
              <a:rPr lang="es-MX" sz="1400" dirty="0">
                <a:latin typeface="+mj-lt"/>
                <a:cs typeface="Microsoft Sans Serif" pitchFamily="34" charset="0"/>
              </a:rPr>
              <a:t>para el cumplimiento de todos los requerimientos relacionados con la </a:t>
            </a:r>
            <a:r>
              <a:rPr lang="es-MX" sz="1400" b="1" dirty="0">
                <a:latin typeface="+mj-lt"/>
                <a:cs typeface="Microsoft Sans Serif" pitchFamily="34" charset="0"/>
              </a:rPr>
              <a:t>importación, exportación y tránsito. </a:t>
            </a:r>
            <a:r>
              <a:rPr lang="es-MX" sz="1400" dirty="0">
                <a:latin typeface="+mj-lt"/>
                <a:cs typeface="Microsoft Sans Serif" pitchFamily="34" charset="0"/>
              </a:rPr>
              <a:t>Si la información es </a:t>
            </a:r>
            <a:r>
              <a:rPr lang="es-MX" sz="1400" b="1" dirty="0">
                <a:latin typeface="+mj-lt"/>
                <a:cs typeface="Microsoft Sans Serif" pitchFamily="34" charset="0"/>
              </a:rPr>
              <a:t>electrónica, </a:t>
            </a:r>
            <a:r>
              <a:rPr lang="es-MX" sz="1400" dirty="0">
                <a:latin typeface="+mj-lt"/>
                <a:cs typeface="Microsoft Sans Serif" pitchFamily="34" charset="0"/>
              </a:rPr>
              <a:t>entonces </a:t>
            </a:r>
            <a:r>
              <a:rPr lang="es-MX" sz="1400" b="1" dirty="0">
                <a:latin typeface="+mj-lt"/>
                <a:cs typeface="Microsoft Sans Serif" pitchFamily="34" charset="0"/>
              </a:rPr>
              <a:t>los datos deben ser enviados una única vez”.*</a:t>
            </a:r>
            <a:endParaRPr lang="es-MX" sz="1400" b="1" dirty="0">
              <a:latin typeface="+mj-lt"/>
            </a:endParaRPr>
          </a:p>
        </p:txBody>
      </p:sp>
      <p:sp>
        <p:nvSpPr>
          <p:cNvPr id="23557" name="6 CuadroTexto"/>
          <p:cNvSpPr txBox="1">
            <a:spLocks noChangeArrowheads="1"/>
          </p:cNvSpPr>
          <p:nvPr/>
        </p:nvSpPr>
        <p:spPr bwMode="auto">
          <a:xfrm>
            <a:off x="571500" y="1071563"/>
            <a:ext cx="5929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/>
              <a:t>¿Que es ventanilla única?</a:t>
            </a:r>
          </a:p>
        </p:txBody>
      </p:sp>
      <p:grpSp>
        <p:nvGrpSpPr>
          <p:cNvPr id="23558" name="15 Grupo"/>
          <p:cNvGrpSpPr>
            <a:grpSpLocks/>
          </p:cNvGrpSpPr>
          <p:nvPr/>
        </p:nvGrpSpPr>
        <p:grpSpPr bwMode="auto">
          <a:xfrm>
            <a:off x="571500" y="2571750"/>
            <a:ext cx="8286750" cy="2857500"/>
            <a:chOff x="571472" y="1473607"/>
            <a:chExt cx="8286776" cy="4952936"/>
          </a:xfrm>
        </p:grpSpPr>
        <p:grpSp>
          <p:nvGrpSpPr>
            <p:cNvPr id="23560" name="18 Grupo"/>
            <p:cNvGrpSpPr>
              <a:grpSpLocks/>
            </p:cNvGrpSpPr>
            <p:nvPr/>
          </p:nvGrpSpPr>
          <p:grpSpPr bwMode="auto">
            <a:xfrm>
              <a:off x="571472" y="1473607"/>
              <a:ext cx="8286776" cy="4952936"/>
              <a:chOff x="642910" y="1357298"/>
              <a:chExt cx="8286776" cy="4952936"/>
            </a:xfrm>
          </p:grpSpPr>
          <p:sp>
            <p:nvSpPr>
              <p:cNvPr id="23562" name="10 CuadroTexto"/>
              <p:cNvSpPr txBox="1">
                <a:spLocks noChangeArrowheads="1"/>
              </p:cNvSpPr>
              <p:nvPr/>
            </p:nvSpPr>
            <p:spPr bwMode="auto">
              <a:xfrm>
                <a:off x="928662" y="1829005"/>
                <a:ext cx="2500330" cy="12701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s-MX" sz="1100" b="1"/>
                  <a:t>1. Enlace Electrónico de Regulaciones del Comercio Exterior entre Dependencias y Aduanas</a:t>
                </a:r>
              </a:p>
            </p:txBody>
          </p:sp>
          <p:sp>
            <p:nvSpPr>
              <p:cNvPr id="12" name="11 Rectángulo redondeado"/>
              <p:cNvSpPr/>
              <p:nvPr/>
            </p:nvSpPr>
            <p:spPr>
              <a:xfrm>
                <a:off x="1357287" y="1357298"/>
                <a:ext cx="6715146" cy="429254"/>
              </a:xfrm>
              <a:prstGeom prst="round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MX" dirty="0"/>
                  <a:t>El proyecto se desarrolla en tres grandes etapas:</a:t>
                </a:r>
              </a:p>
            </p:txBody>
          </p:sp>
          <p:sp>
            <p:nvSpPr>
              <p:cNvPr id="23564" name="12 CuadroTexto"/>
              <p:cNvSpPr txBox="1">
                <a:spLocks noChangeArrowheads="1"/>
              </p:cNvSpPr>
              <p:nvPr/>
            </p:nvSpPr>
            <p:spPr bwMode="auto">
              <a:xfrm>
                <a:off x="3643306" y="1829005"/>
                <a:ext cx="2071702" cy="1270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s-MX" sz="1100" b="1"/>
                  <a:t>2. Sistema y Portal Electrónico Gubernamental  Único para Trámites de Comercio Exterior</a:t>
                </a:r>
              </a:p>
            </p:txBody>
          </p:sp>
          <p:sp>
            <p:nvSpPr>
              <p:cNvPr id="23565" name="13 CuadroTexto"/>
              <p:cNvSpPr txBox="1">
                <a:spLocks noChangeArrowheads="1"/>
              </p:cNvSpPr>
              <p:nvPr/>
            </p:nvSpPr>
            <p:spPr bwMode="auto">
              <a:xfrm>
                <a:off x="6321854" y="1829005"/>
                <a:ext cx="2286016" cy="1168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s-MX" sz="1000" b="1"/>
                  <a:t>3. Conexión de Ventanillas Privadas de Comercio, Transporte y Financiamiento de Comercio Exterior. </a:t>
                </a:r>
              </a:p>
            </p:txBody>
          </p:sp>
          <p:sp>
            <p:nvSpPr>
              <p:cNvPr id="23566" name="14 CuadroTexto"/>
              <p:cNvSpPr txBox="1">
                <a:spLocks noChangeArrowheads="1"/>
              </p:cNvSpPr>
              <p:nvPr/>
            </p:nvSpPr>
            <p:spPr bwMode="auto">
              <a:xfrm>
                <a:off x="642910" y="5955897"/>
                <a:ext cx="2643206" cy="282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MX" sz="1400" b="1"/>
              </a:p>
            </p:txBody>
          </p:sp>
          <p:sp>
            <p:nvSpPr>
              <p:cNvPr id="23567" name="15 CuadroTexto"/>
              <p:cNvSpPr txBox="1">
                <a:spLocks noChangeArrowheads="1"/>
              </p:cNvSpPr>
              <p:nvPr/>
            </p:nvSpPr>
            <p:spPr bwMode="auto">
              <a:xfrm>
                <a:off x="3428992" y="5572140"/>
                <a:ext cx="3071834" cy="282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MX" sz="1400" b="1"/>
              </a:p>
            </p:txBody>
          </p:sp>
          <p:sp>
            <p:nvSpPr>
              <p:cNvPr id="23568" name="16 CuadroTexto"/>
              <p:cNvSpPr txBox="1">
                <a:spLocks noChangeArrowheads="1"/>
              </p:cNvSpPr>
              <p:nvPr/>
            </p:nvSpPr>
            <p:spPr bwMode="auto">
              <a:xfrm>
                <a:off x="6429388" y="6027335"/>
                <a:ext cx="2500298" cy="282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MX" sz="1400" b="1"/>
              </a:p>
            </p:txBody>
          </p:sp>
        </p:grpSp>
        <p:pic>
          <p:nvPicPr>
            <p:cNvPr id="2356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0100" y="3102266"/>
              <a:ext cx="7858148" cy="261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9" name="18 CuadroTexto"/>
          <p:cNvSpPr txBox="1">
            <a:spLocks noChangeArrowheads="1"/>
          </p:cNvSpPr>
          <p:nvPr/>
        </p:nvSpPr>
        <p:spPr bwMode="auto">
          <a:xfrm>
            <a:off x="142875" y="5429250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s-MX" sz="1600" dirty="0"/>
              <a:t>     El 14 de enero de 2011 se publicó en el Diario </a:t>
            </a:r>
            <a:r>
              <a:rPr lang="es-MX" sz="1600" dirty="0" smtClean="0"/>
              <a:t>Oficial de </a:t>
            </a:r>
            <a:r>
              <a:rPr lang="es-MX" sz="1600" dirty="0"/>
              <a:t>la </a:t>
            </a:r>
            <a:r>
              <a:rPr lang="es-MX" sz="1600" dirty="0" smtClean="0"/>
              <a:t>Federación (</a:t>
            </a:r>
            <a:r>
              <a:rPr lang="es-MX" sz="1600" b="1" dirty="0" smtClean="0"/>
              <a:t>DOF</a:t>
            </a:r>
            <a:r>
              <a:rPr lang="es-MX" sz="1600" dirty="0" smtClean="0"/>
              <a:t>) </a:t>
            </a:r>
            <a:r>
              <a:rPr lang="es-MX" sz="1600" dirty="0"/>
              <a:t>el Decreto por el que se Establece la Ventanilla Digital Mexicana de Comercio Exterior.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1800" smtClean="0"/>
              <a:t>Esquema de operación de los trámites de importación y exportación  con la implementación de la Ventanilla Digital Mexicana de comerció Exterior.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9361D-D209-4703-B8CA-2C2EF562B421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pic>
        <p:nvPicPr>
          <p:cNvPr id="24580" name="Picture 7" descr="C:\Users\dgif-delfino\Pictures\fi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214563"/>
            <a:ext cx="958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1" name="6 Grupo"/>
          <p:cNvGrpSpPr>
            <a:grpSpLocks/>
          </p:cNvGrpSpPr>
          <p:nvPr/>
        </p:nvGrpSpPr>
        <p:grpSpPr bwMode="auto">
          <a:xfrm>
            <a:off x="1428750" y="2857500"/>
            <a:ext cx="936625" cy="1079500"/>
            <a:chOff x="971600" y="2780928"/>
            <a:chExt cx="1029681" cy="1080120"/>
          </a:xfrm>
        </p:grpSpPr>
        <p:pic>
          <p:nvPicPr>
            <p:cNvPr id="8" name="Picture 2" descr="http://alfonsogu.files.wordpress.com/2009/05/ebusines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971600" y="2780928"/>
              <a:ext cx="1029681" cy="77196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3357522"/>
              <a:ext cx="1008738" cy="503526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</p:grpSp>
      <p:pic>
        <p:nvPicPr>
          <p:cNvPr id="24582" name="Picture 14" descr="http://t0.gstatic.com/images?q=tbn:ANd9GcQC0PGhN2C5ivQveMUou4-o_SnRFiIbeWd7QYH65CLrSmTqXR0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188" y="1785938"/>
            <a:ext cx="78581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36 CuadroTexto"/>
          <p:cNvSpPr txBox="1">
            <a:spLocks noChangeArrowheads="1"/>
          </p:cNvSpPr>
          <p:nvPr/>
        </p:nvSpPr>
        <p:spPr bwMode="auto">
          <a:xfrm>
            <a:off x="3276600" y="3049588"/>
            <a:ext cx="863600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9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Revisión documental</a:t>
            </a:r>
            <a:endParaRPr lang="es-MX" sz="9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" name="136 CuadroTexto"/>
          <p:cNvSpPr txBox="1">
            <a:spLocks noChangeArrowheads="1"/>
          </p:cNvSpPr>
          <p:nvPr/>
        </p:nvSpPr>
        <p:spPr bwMode="auto">
          <a:xfrm>
            <a:off x="5076825" y="3049588"/>
            <a:ext cx="754063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9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Dictamen al trámite</a:t>
            </a:r>
            <a:endParaRPr lang="es-MX" sz="9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136 CuadroTexto"/>
          <p:cNvSpPr txBox="1">
            <a:spLocks noChangeArrowheads="1"/>
          </p:cNvSpPr>
          <p:nvPr/>
        </p:nvSpPr>
        <p:spPr bwMode="auto">
          <a:xfrm>
            <a:off x="6300788" y="3336925"/>
            <a:ext cx="1008062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9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Resolución única al trámite e ingreso o salida de mercancía</a:t>
            </a:r>
            <a:endParaRPr lang="es-MX" sz="9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9" name="136 CuadroTexto"/>
          <p:cNvSpPr txBox="1">
            <a:spLocks noChangeArrowheads="1"/>
          </p:cNvSpPr>
          <p:nvPr/>
        </p:nvSpPr>
        <p:spPr bwMode="auto">
          <a:xfrm>
            <a:off x="4211638" y="3049588"/>
            <a:ext cx="792162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9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Inspección Física</a:t>
            </a:r>
            <a:endParaRPr lang="es-MX" sz="9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4587" name="36 Grupo"/>
          <p:cNvGrpSpPr>
            <a:grpSpLocks/>
          </p:cNvGrpSpPr>
          <p:nvPr/>
        </p:nvGrpSpPr>
        <p:grpSpPr bwMode="auto">
          <a:xfrm>
            <a:off x="3857625" y="1785938"/>
            <a:ext cx="1643063" cy="1143000"/>
            <a:chOff x="3923928" y="1556792"/>
            <a:chExt cx="768463" cy="805590"/>
          </a:xfrm>
        </p:grpSpPr>
        <p:pic>
          <p:nvPicPr>
            <p:cNvPr id="24620" name="Picture 6" descr="http://t3.gstatic.com/images?q=tbn:ANd9GcSLWHt4BUqPnpS7dGH18sxBMKhHvQDSJQhRlB8wkupPjOCeDNWNs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39952" y="1772816"/>
              <a:ext cx="432048" cy="589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1" name="Picture 8" descr="http://t0.gstatic.com/images?q=tbn:ANd9GcRy11XxZzI29Xsa-FmZHeVv3uYxYo8dnmsp4a6nU3yGbtQFZI-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55976" y="1556792"/>
              <a:ext cx="336415" cy="33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2" name="Picture 2" descr="senasic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23928" y="1556792"/>
              <a:ext cx="339229" cy="33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136 CuadroTexto"/>
          <p:cNvSpPr txBox="1">
            <a:spLocks noChangeArrowheads="1"/>
          </p:cNvSpPr>
          <p:nvPr/>
        </p:nvSpPr>
        <p:spPr bwMode="auto">
          <a:xfrm>
            <a:off x="7929563" y="3336925"/>
            <a:ext cx="1214437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MX" sz="9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Movilización Nacional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MX" sz="9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Internacional</a:t>
            </a:r>
            <a:endParaRPr lang="es-MX" sz="900" dirty="0">
              <a:solidFill>
                <a:schemeClr val="accent3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flipV="1">
            <a:off x="755650" y="4057650"/>
            <a:ext cx="8316913" cy="77788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rot="5400000">
            <a:off x="7500938" y="4071938"/>
            <a:ext cx="287337" cy="158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5400000">
            <a:off x="3204369" y="4128294"/>
            <a:ext cx="288925" cy="158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5400000">
            <a:off x="4066381" y="4128294"/>
            <a:ext cx="288925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5400000">
            <a:off x="4933156" y="4128294"/>
            <a:ext cx="288925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5400000">
            <a:off x="5868194" y="4128294"/>
            <a:ext cx="288925" cy="158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95" name="101 Grupo"/>
          <p:cNvGrpSpPr>
            <a:grpSpLocks/>
          </p:cNvGrpSpPr>
          <p:nvPr/>
        </p:nvGrpSpPr>
        <p:grpSpPr bwMode="auto">
          <a:xfrm>
            <a:off x="6300788" y="2420938"/>
            <a:ext cx="935037" cy="922337"/>
            <a:chOff x="6444208" y="836712"/>
            <a:chExt cx="792088" cy="1307112"/>
          </a:xfrm>
        </p:grpSpPr>
        <p:sp>
          <p:nvSpPr>
            <p:cNvPr id="36" name="35 Rectángulo"/>
            <p:cNvSpPr/>
            <p:nvPr/>
          </p:nvSpPr>
          <p:spPr>
            <a:xfrm>
              <a:off x="6444208" y="1772817"/>
              <a:ext cx="792088" cy="37100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1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  <a:cs typeface="Arial" charset="0"/>
                </a:rPr>
                <a:t>VDMCE</a:t>
              </a:r>
              <a:endParaRPr lang="es-E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pic>
          <p:nvPicPr>
            <p:cNvPr id="24619" name="Picture 10" descr="http://ts3.mm.bing.net/images/thumbnail.aspx?q=525250474262&amp;id=761b42ed35bba15d6874de826e5784df&amp;index=ch1&amp;url=http://www.chilecrece.cl/wp-content/uploads/2010/06/tecnologia-innovacion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44208" y="836712"/>
              <a:ext cx="792088" cy="92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37 Rectángulo"/>
          <p:cNvSpPr/>
          <p:nvPr/>
        </p:nvSpPr>
        <p:spPr>
          <a:xfrm>
            <a:off x="3275856" y="3481263"/>
            <a:ext cx="2592288" cy="2154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VDMCE</a:t>
            </a:r>
            <a:endParaRPr lang="es-ES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136 CuadroTexto"/>
          <p:cNvSpPr txBox="1">
            <a:spLocks noChangeArrowheads="1"/>
          </p:cNvSpPr>
          <p:nvPr/>
        </p:nvSpPr>
        <p:spPr bwMode="auto">
          <a:xfrm>
            <a:off x="3276600" y="3697288"/>
            <a:ext cx="2590800" cy="230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9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Oficial debe registra actividad concluida </a:t>
            </a:r>
            <a:endParaRPr lang="es-MX" sz="9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4598" name="Picture 7" descr="C:\Users\dgif-delfino\Pictures\fi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500188"/>
            <a:ext cx="785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136 CuadroTexto"/>
          <p:cNvSpPr txBox="1">
            <a:spLocks noChangeArrowheads="1"/>
          </p:cNvSpPr>
          <p:nvPr/>
        </p:nvSpPr>
        <p:spPr bwMode="auto">
          <a:xfrm>
            <a:off x="357188" y="1285875"/>
            <a:ext cx="1908175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9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Un solo Portal para el Gobierno Federal para el registro de trámites</a:t>
            </a:r>
            <a:endParaRPr lang="es-MX" sz="9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2" name="136 CuadroTexto"/>
          <p:cNvSpPr txBox="1">
            <a:spLocks noChangeArrowheads="1"/>
          </p:cNvSpPr>
          <p:nvPr/>
        </p:nvSpPr>
        <p:spPr bwMode="auto">
          <a:xfrm>
            <a:off x="3276600" y="1285875"/>
            <a:ext cx="2879725" cy="236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9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Personal oficial debe autentificarse en </a:t>
            </a:r>
            <a:r>
              <a:rPr lang="es-MX" sz="9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VDMCE con </a:t>
            </a:r>
            <a:r>
              <a:rPr lang="es-MX" sz="9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FIEL</a:t>
            </a:r>
            <a:endParaRPr lang="es-MX" sz="9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601" name="AutoShape 216"/>
          <p:cNvSpPr>
            <a:spLocks noChangeArrowheads="1"/>
          </p:cNvSpPr>
          <p:nvPr/>
        </p:nvSpPr>
        <p:spPr bwMode="auto">
          <a:xfrm>
            <a:off x="2500313" y="3214688"/>
            <a:ext cx="558800" cy="214312"/>
          </a:xfrm>
          <a:prstGeom prst="rightArrow">
            <a:avLst>
              <a:gd name="adj1" fmla="val 50000"/>
              <a:gd name="adj2" fmla="val 85960"/>
            </a:avLst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pic>
        <p:nvPicPr>
          <p:cNvPr id="24602" name="3 Marcador de contenido" descr="vasilkovv08120000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38" y="2357438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45 Conector recto de flecha"/>
          <p:cNvCxnSpPr>
            <a:stCxn id="52" idx="2"/>
          </p:cNvCxnSpPr>
          <p:nvPr/>
        </p:nvCxnSpPr>
        <p:spPr>
          <a:xfrm rot="16200000" flipH="1">
            <a:off x="1231900" y="2589213"/>
            <a:ext cx="541337" cy="2809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04" name="Picture 9" descr="http://ts2.mm.bing.net/images/thumbnail.aspx?q=1024668077025&amp;id=0ea14667d829c29fe795fa9223ac7768&amp;url=http%3a%2f%2fupn303.co.cc%2ffiles%2fimages%2fgobiernoFederal.preview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5" y="4572000"/>
            <a:ext cx="2232025" cy="781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8" name="47 CuadroTexto"/>
          <p:cNvSpPr txBox="1"/>
          <p:nvPr/>
        </p:nvSpPr>
        <p:spPr>
          <a:xfrm>
            <a:off x="3824283" y="4843472"/>
            <a:ext cx="3384375" cy="8172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latin typeface="Calibri" pitchFamily="34" charset="0"/>
              </a:rPr>
              <a:t>BILATERALIDAD Y RECIPROCIDAD EN EL INTERCAMBIO ELECTRÓNICO E-CERT CON OTROS PAISES.</a:t>
            </a:r>
          </a:p>
        </p:txBody>
      </p:sp>
      <p:sp>
        <p:nvSpPr>
          <p:cNvPr id="49" name="48 Cerrar llave"/>
          <p:cNvSpPr/>
          <p:nvPr/>
        </p:nvSpPr>
        <p:spPr>
          <a:xfrm>
            <a:off x="2555875" y="2000250"/>
            <a:ext cx="1079500" cy="4000500"/>
          </a:xfrm>
          <a:prstGeom prst="rightBrace">
            <a:avLst>
              <a:gd name="adj1" fmla="val 17592"/>
              <a:gd name="adj2" fmla="val 76447"/>
            </a:avLst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24609" name="Picture 2" descr="http://ts1.mm.bing.net/images/thumbnail.aspx?q=1291066287316&amp;id=ed7416c1462ed94d5cccc5fe7b75405a&amp;url=http%3a%2f%2fwww.feedingminds.org%2fimg%2fmap_world_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625" y="1643063"/>
            <a:ext cx="12954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0" name="Picture 4" descr="http://ts3.mm.bing.net/images/thumbnail.aspx?q=1280996880058&amp;id=1555288ddef3fef143133c6c8434081c&amp;url=http%3a%2f%2fstatic.blogstorage.hi-pi.com%2fphotos%2fblogdoprofesssoreuripedes.spaceblog.com.br%2fimages%2fgd%2f1220133019%2fUm-mundo-Digita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6625" y="4786313"/>
            <a:ext cx="1084263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53 Conector recto de flecha"/>
          <p:cNvCxnSpPr>
            <a:stCxn id="47" idx="0"/>
          </p:cNvCxnSpPr>
          <p:nvPr/>
        </p:nvCxnSpPr>
        <p:spPr>
          <a:xfrm rot="5400000" flipH="1" flipV="1">
            <a:off x="1343819" y="4201319"/>
            <a:ext cx="571500" cy="1698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2" name="AutoShape 216"/>
          <p:cNvSpPr>
            <a:spLocks noChangeArrowheads="1"/>
          </p:cNvSpPr>
          <p:nvPr/>
        </p:nvSpPr>
        <p:spPr bwMode="auto">
          <a:xfrm>
            <a:off x="5857875" y="3143250"/>
            <a:ext cx="357188" cy="214313"/>
          </a:xfrm>
          <a:prstGeom prst="rightArrow">
            <a:avLst>
              <a:gd name="adj1" fmla="val 50000"/>
              <a:gd name="adj2" fmla="val 86072"/>
            </a:avLst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4613" name="AutoShape 216"/>
          <p:cNvSpPr>
            <a:spLocks noChangeArrowheads="1"/>
          </p:cNvSpPr>
          <p:nvPr/>
        </p:nvSpPr>
        <p:spPr bwMode="auto">
          <a:xfrm>
            <a:off x="727075" y="3214688"/>
            <a:ext cx="558800" cy="214312"/>
          </a:xfrm>
          <a:prstGeom prst="rightArrow">
            <a:avLst>
              <a:gd name="adj1" fmla="val 50000"/>
              <a:gd name="adj2" fmla="val 85960"/>
            </a:avLst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4614" name="AutoShape 216"/>
          <p:cNvSpPr>
            <a:spLocks noChangeArrowheads="1"/>
          </p:cNvSpPr>
          <p:nvPr/>
        </p:nvSpPr>
        <p:spPr bwMode="auto">
          <a:xfrm>
            <a:off x="7358063" y="3143250"/>
            <a:ext cx="642937" cy="214313"/>
          </a:xfrm>
          <a:prstGeom prst="rightArrow">
            <a:avLst>
              <a:gd name="adj1" fmla="val 50000"/>
              <a:gd name="adj2" fmla="val 86069"/>
            </a:avLst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grpSp>
        <p:nvGrpSpPr>
          <p:cNvPr id="24615" name="26 Grupo"/>
          <p:cNvGrpSpPr>
            <a:grpSpLocks/>
          </p:cNvGrpSpPr>
          <p:nvPr/>
        </p:nvGrpSpPr>
        <p:grpSpPr bwMode="auto">
          <a:xfrm>
            <a:off x="8072438" y="2357438"/>
            <a:ext cx="931862" cy="985837"/>
            <a:chOff x="0" y="1052736"/>
            <a:chExt cx="931168" cy="986626"/>
          </a:xfrm>
        </p:grpSpPr>
        <p:pic>
          <p:nvPicPr>
            <p:cNvPr id="24616" name="58 Imagen" descr="4531067.jpg"/>
            <p:cNvPicPr>
              <a:picLocks noChangeAspect="1"/>
            </p:cNvPicPr>
            <p:nvPr/>
          </p:nvPicPr>
          <p:blipFill>
            <a:blip r:embed="rId14" cstate="print"/>
            <a:srcRect l="14999" t="-626"/>
            <a:stretch>
              <a:fillRect/>
            </a:stretch>
          </p:blipFill>
          <p:spPr bwMode="auto">
            <a:xfrm>
              <a:off x="323528" y="1052736"/>
              <a:ext cx="465592" cy="734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17" name="Text Box 199"/>
            <p:cNvSpPr txBox="1">
              <a:spLocks noChangeArrowheads="1"/>
            </p:cNvSpPr>
            <p:nvPr/>
          </p:nvSpPr>
          <p:spPr bwMode="auto">
            <a:xfrm>
              <a:off x="0" y="1700808"/>
              <a:ext cx="9311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800" b="1"/>
                <a:t>IMPORTADOR/EXPORTADOR</a:t>
              </a:r>
              <a:endParaRPr lang="es-ES" sz="800" b="1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smtClean="0"/>
              <a:t>Escenarios que México plantea para el intercambio electrónico de certificados entre gobiernos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C275A-CBE6-4E90-8D09-A843EDD05A83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25604" name="4 Marcador de contenido"/>
          <p:cNvSpPr>
            <a:spLocks noGrp="1"/>
          </p:cNvSpPr>
          <p:nvPr>
            <p:ph idx="1"/>
          </p:nvPr>
        </p:nvSpPr>
        <p:spPr>
          <a:xfrm>
            <a:off x="250825" y="1309688"/>
            <a:ext cx="8642350" cy="1471172"/>
          </a:xfr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/>
              <a:t>México promueve que existan las herramientas necesarias para la entrega de información estandarizada a una única entidad a fin de complementar </a:t>
            </a:r>
            <a:r>
              <a:rPr lang="es-MX" sz="1400" dirty="0" smtClean="0"/>
              <a:t>los </a:t>
            </a:r>
            <a:r>
              <a:rPr lang="es-MX" sz="1400" dirty="0" smtClean="0"/>
              <a:t>requerimientos relacionados con la importación, exportación y tránsito, además de facilitar el desarrollo de interconexión de ventanillas privadas que acelere la presentación de documentos electrónicos.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Escenarios</a:t>
            </a:r>
            <a:r>
              <a:rPr lang="es-MX" sz="1400" dirty="0" smtClean="0"/>
              <a:t>:</a:t>
            </a:r>
            <a:endParaRPr lang="es-MX" sz="1400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85812" y="3357563"/>
          <a:ext cx="8034660" cy="1426464"/>
        </p:xfrm>
        <a:graphic>
          <a:graphicData uri="http://schemas.openxmlformats.org/drawingml/2006/table">
            <a:tbl>
              <a:tblPr/>
              <a:tblGrid>
                <a:gridCol w="2007219"/>
                <a:gridCol w="3003105"/>
                <a:gridCol w="3024336"/>
              </a:tblGrid>
              <a:tr h="305345">
                <a:tc>
                  <a:txBody>
                    <a:bodyPr/>
                    <a:lstStyle/>
                    <a:p>
                      <a:pPr marL="44958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MX" sz="1800" b="1" dirty="0">
                          <a:latin typeface="Arial"/>
                          <a:ea typeface="Times New Roman"/>
                          <a:cs typeface="Times New Roman"/>
                        </a:rPr>
                        <a:t>Escenarios</a:t>
                      </a:r>
                      <a:endParaRPr lang="es-MX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MX" sz="1800" b="1" dirty="0">
                          <a:latin typeface="Arial"/>
                          <a:ea typeface="Times New Roman"/>
                          <a:cs typeface="Times New Roman"/>
                        </a:rPr>
                        <a:t>Importación</a:t>
                      </a:r>
                      <a:endParaRPr lang="es-MX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MX" sz="1800" b="1" dirty="0">
                          <a:latin typeface="Arial"/>
                          <a:ea typeface="Times New Roman"/>
                          <a:cs typeface="Times New Roman"/>
                        </a:rPr>
                        <a:t>Exportación</a:t>
                      </a:r>
                      <a:endParaRPr lang="es-MX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445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b="1" dirty="0">
                          <a:latin typeface="Calibri"/>
                          <a:ea typeface="Calibri"/>
                          <a:cs typeface="Times New Roman"/>
                        </a:rPr>
                        <a:t>Países con sistemas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800" dirty="0">
                          <a:latin typeface="Calibri"/>
                          <a:cs typeface="Times New Roman"/>
                        </a:rPr>
                        <a:t>Intercambio </a:t>
                      </a:r>
                      <a:r>
                        <a:rPr lang="es-MX" sz="1800" dirty="0" smtClean="0">
                          <a:latin typeface="Calibri"/>
                          <a:cs typeface="Times New Roman"/>
                        </a:rPr>
                        <a:t>Sistema</a:t>
                      </a:r>
                      <a:r>
                        <a:rPr lang="es-MX" sz="1800" baseline="0" dirty="0" smtClean="0">
                          <a:latin typeface="Calibri"/>
                          <a:cs typeface="Times New Roman"/>
                        </a:rPr>
                        <a:t> a Sistema (SAS)</a:t>
                      </a:r>
                      <a:endParaRPr lang="es-MX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800" dirty="0">
                          <a:latin typeface="Calibri"/>
                          <a:cs typeface="Times New Roman"/>
                        </a:rPr>
                        <a:t>Intercambio </a:t>
                      </a:r>
                      <a:r>
                        <a:rPr lang="es-MX" sz="1800" dirty="0" smtClean="0">
                          <a:latin typeface="Calibri"/>
                          <a:cs typeface="Times New Roman"/>
                        </a:rPr>
                        <a:t>(SAS)</a:t>
                      </a:r>
                      <a:endParaRPr lang="es-MX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90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800" b="1" dirty="0" smtClean="0">
                          <a:latin typeface="Calibri"/>
                          <a:ea typeface="Calibri"/>
                          <a:cs typeface="Times New Roman"/>
                        </a:rPr>
                        <a:t>2.   </a:t>
                      </a:r>
                      <a:r>
                        <a:rPr lang="es-MX" sz="1800" b="1" dirty="0">
                          <a:latin typeface="Calibri"/>
                          <a:ea typeface="Calibri"/>
                          <a:cs typeface="Times New Roman"/>
                        </a:rPr>
                        <a:t>Países sin sistema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800" dirty="0" smtClean="0">
                          <a:latin typeface="Calibri"/>
                          <a:cs typeface="Times New Roman"/>
                        </a:rPr>
                        <a:t>Módulo de consulta </a:t>
                      </a:r>
                      <a:r>
                        <a:rPr lang="es-MX" sz="1800" dirty="0" smtClean="0">
                          <a:latin typeface="Calibri"/>
                          <a:cs typeface="Times New Roman"/>
                        </a:rPr>
                        <a:t>para dar </a:t>
                      </a:r>
                      <a:r>
                        <a:rPr lang="es-MX" sz="1800" dirty="0" smtClean="0">
                          <a:latin typeface="Calibri"/>
                          <a:cs typeface="Times New Roman"/>
                        </a:rPr>
                        <a:t>seguimiento de trámite.</a:t>
                      </a:r>
                      <a:endParaRPr lang="es-MX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800" dirty="0" smtClean="0">
                          <a:latin typeface="Calibri"/>
                          <a:cs typeface="Times New Roman"/>
                        </a:rPr>
                        <a:t>Módulo </a:t>
                      </a:r>
                      <a:r>
                        <a:rPr lang="es-MX" sz="1800" dirty="0">
                          <a:latin typeface="Calibri"/>
                          <a:cs typeface="Times New Roman"/>
                        </a:rPr>
                        <a:t>de consulta </a:t>
                      </a:r>
                      <a:r>
                        <a:rPr lang="es-MX" sz="1800" dirty="0" smtClean="0">
                          <a:latin typeface="Calibri"/>
                          <a:cs typeface="Times New Roman"/>
                        </a:rPr>
                        <a:t>para</a:t>
                      </a:r>
                      <a:r>
                        <a:rPr lang="es-MX" sz="1800" baseline="0" dirty="0" smtClean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es-MX" sz="1800" dirty="0" smtClean="0">
                          <a:latin typeface="Calibri"/>
                          <a:cs typeface="Times New Roman"/>
                        </a:rPr>
                        <a:t>dar </a:t>
                      </a:r>
                      <a:r>
                        <a:rPr lang="es-MX" sz="1800" dirty="0">
                          <a:latin typeface="Calibri"/>
                          <a:cs typeface="Times New Roman"/>
                        </a:rPr>
                        <a:t>seguimiento de trámite.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smtClean="0"/>
              <a:t>Esquema de Intercambio de certificados electrónicos en Ventanilla Digital Mexicana de Comercio Exterior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845E7-6CAF-4337-8B38-2075DAC6C226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143625" y="2143125"/>
            <a:ext cx="2697163" cy="207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endParaRPr lang="es-MX" sz="1000" dirty="0"/>
          </a:p>
          <a:p>
            <a:pPr marL="342900" indent="-342900" algn="just">
              <a:buFontTx/>
              <a:buAutoNum type="arabicPeriod"/>
            </a:pPr>
            <a:r>
              <a:rPr lang="es-MX" sz="1000" dirty="0"/>
              <a:t>Despliegue de certificado a afecto de que pueda ser consultado en el portal de VDMCE para importación y Exportación.</a:t>
            </a:r>
          </a:p>
          <a:p>
            <a:pPr marL="342900" indent="-342900" algn="just">
              <a:buFontTx/>
              <a:buAutoNum type="arabicPeriod"/>
            </a:pPr>
            <a:endParaRPr lang="es-MX" sz="1000" dirty="0"/>
          </a:p>
          <a:p>
            <a:pPr marL="342900" indent="-342900" algn="just">
              <a:buFontTx/>
              <a:buAutoNum type="arabicPeriod"/>
            </a:pPr>
            <a:endParaRPr lang="es-MX" sz="1000" dirty="0"/>
          </a:p>
          <a:p>
            <a:pPr marL="342900" indent="-342900" algn="just">
              <a:buFontTx/>
              <a:buAutoNum type="arabicPeriod"/>
            </a:pPr>
            <a:r>
              <a:rPr lang="es-MX" sz="1000" dirty="0"/>
              <a:t>Generación de un archivo en formato XML, para enviar y para recibir a través del esquema </a:t>
            </a:r>
            <a:r>
              <a:rPr lang="es-MX" sz="1000" dirty="0" smtClean="0"/>
              <a:t>SAS </a:t>
            </a:r>
            <a:r>
              <a:rPr lang="es-MX" sz="1000" dirty="0"/>
              <a:t>el cual se intercambiaría con los sistemas de los países que cuenten con un sistema de certificación electrónica.</a:t>
            </a:r>
          </a:p>
        </p:txBody>
      </p:sp>
      <p:pic>
        <p:nvPicPr>
          <p:cNvPr id="26629" name="Picture 2" descr="http://ts3.mm.bing.net/images/thumbnail.aspx?q=1304465650514&amp;id=c041dcc1917c6461f18d9f52015202b8&amp;url=http%3a%2f%2fwww.informatica-hoy.com.ar%2fimagenes-notas%2fQue-es-el-lenguaje-X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385762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0" name="8 Grupo"/>
          <p:cNvGrpSpPr>
            <a:grpSpLocks/>
          </p:cNvGrpSpPr>
          <p:nvPr/>
        </p:nvGrpSpPr>
        <p:grpSpPr bwMode="auto">
          <a:xfrm>
            <a:off x="428625" y="3143250"/>
            <a:ext cx="2000250" cy="2214563"/>
            <a:chOff x="829574" y="2780928"/>
            <a:chExt cx="1029681" cy="1116124"/>
          </a:xfrm>
        </p:grpSpPr>
        <p:pic>
          <p:nvPicPr>
            <p:cNvPr id="10" name="Picture 2" descr="http://alfonsogu.files.wordpress.com/2009/05/ebusines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829574" y="2780928"/>
              <a:ext cx="1029681" cy="77208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574" y="3392996"/>
              <a:ext cx="1029681" cy="504056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</p:grpSp>
      <p:pic>
        <p:nvPicPr>
          <p:cNvPr id="26631" name="Picture 6" descr="http://ts2.mm.bing.net/images/thumbnail.aspx?q=1334792169337&amp;id=d597264178632cea276b2100d54aee35&amp;url=http%3a%2f%2fwww.anantes.net%2fwp-content%2fmundo-digit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385888"/>
            <a:ext cx="868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12 CuadroTexto"/>
          <p:cNvSpPr txBox="1">
            <a:spLocks noChangeArrowheads="1"/>
          </p:cNvSpPr>
          <p:nvPr/>
        </p:nvSpPr>
        <p:spPr bwMode="auto">
          <a:xfrm rot="3356315">
            <a:off x="1162844" y="2107406"/>
            <a:ext cx="1800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/>
              <a:t>Personal y/o sistema oficial de Gobierno de otro país transmite información  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rot="16200000" flipH="1">
            <a:off x="964406" y="2464594"/>
            <a:ext cx="714375" cy="3571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Llamada de nube"/>
          <p:cNvSpPr/>
          <p:nvPr/>
        </p:nvSpPr>
        <p:spPr>
          <a:xfrm>
            <a:off x="2928938" y="2857500"/>
            <a:ext cx="1871662" cy="1655763"/>
          </a:xfrm>
          <a:prstGeom prst="cloudCallout">
            <a:avLst>
              <a:gd name="adj1" fmla="val -71759"/>
              <a:gd name="adj2" fmla="val 355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3203575" y="3113088"/>
            <a:ext cx="165417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Modulo de Intercambio entre Gobiernos.</a:t>
            </a:r>
            <a:endParaRPr lang="es-MX" sz="1400" dirty="0">
              <a:latin typeface="Arial" charset="0"/>
              <a:cs typeface="Arial" charset="0"/>
            </a:endParaRPr>
          </a:p>
        </p:txBody>
      </p:sp>
      <p:pic>
        <p:nvPicPr>
          <p:cNvPr id="26636" name="Picture 6" descr="http://ts2.mm.bing.net/images/thumbnail.aspx?q=1334792169337&amp;id=d597264178632cea276b2100d54aee35&amp;url=http%3a%2f%2fwww.anantes.net%2fwp-content%2fmundo-digit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1312863"/>
            <a:ext cx="8683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17 CuadroTexto"/>
          <p:cNvSpPr txBox="1">
            <a:spLocks noChangeArrowheads="1"/>
          </p:cNvSpPr>
          <p:nvPr/>
        </p:nvSpPr>
        <p:spPr bwMode="auto">
          <a:xfrm rot="2955936">
            <a:off x="3431381" y="2061370"/>
            <a:ext cx="1800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/>
              <a:t>Gobierno envía o recibe archivos en los formatos definidos entre países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 rot="16200000" flipH="1">
            <a:off x="3063875" y="2293938"/>
            <a:ext cx="804863" cy="50323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4787900" y="2857500"/>
            <a:ext cx="998538" cy="5445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6200000" flipH="1">
            <a:off x="5014913" y="3771900"/>
            <a:ext cx="750887" cy="16367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31 CuadroTexto"/>
          <p:cNvSpPr txBox="1">
            <a:spLocks noChangeArrowheads="1"/>
          </p:cNvSpPr>
          <p:nvPr/>
        </p:nvSpPr>
        <p:spPr bwMode="auto">
          <a:xfrm rot="-1899845">
            <a:off x="4845050" y="3211513"/>
            <a:ext cx="1154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/>
              <a:t>CONSULTA</a:t>
            </a:r>
          </a:p>
        </p:txBody>
      </p:sp>
      <p:sp>
        <p:nvSpPr>
          <p:cNvPr id="26642" name="32 CuadroTexto"/>
          <p:cNvSpPr txBox="1">
            <a:spLocks noChangeArrowheads="1"/>
          </p:cNvSpPr>
          <p:nvPr/>
        </p:nvSpPr>
        <p:spPr bwMode="auto">
          <a:xfrm rot="1369970">
            <a:off x="4405313" y="4510088"/>
            <a:ext cx="1344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/>
              <a:t>Transmisión electrónica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38ECC-2090-4E94-86C9-44866A92C987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2765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smtClean="0"/>
              <a:t>Esquema de Intercambio de certificados electrónicos en Ventanilla Digital Mexicana de Comercio Exterior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687388" y="4692650"/>
            <a:ext cx="1214437" cy="923330"/>
          </a:xfrm>
          <a:prstGeom prst="rect">
            <a:avLst/>
          </a:prstGeom>
          <a:solidFill>
            <a:srgbClr val="F79A57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s-MX" dirty="0"/>
          </a:p>
          <a:p>
            <a:pPr algn="ctr">
              <a:defRPr/>
            </a:pPr>
            <a:r>
              <a:rPr lang="es-MX" dirty="0" smtClean="0"/>
              <a:t>VDMCE</a:t>
            </a:r>
          </a:p>
          <a:p>
            <a:pPr algn="ctr">
              <a:defRPr/>
            </a:pPr>
            <a:endParaRPr lang="es-MX" dirty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 l="40283" t="33203" r="40674" b="36523"/>
          <a:stretch>
            <a:fillRect/>
          </a:stretch>
        </p:blipFill>
        <p:spPr bwMode="auto">
          <a:xfrm>
            <a:off x="830263" y="4572000"/>
            <a:ext cx="1698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 cstate="print"/>
          <a:srcRect l="40283" t="33203" r="40674" b="36523"/>
          <a:stretch>
            <a:fillRect/>
          </a:stretch>
        </p:blipFill>
        <p:spPr bwMode="auto">
          <a:xfrm>
            <a:off x="1044575" y="4429125"/>
            <a:ext cx="1698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Disco magnético"/>
          <p:cNvSpPr/>
          <p:nvPr/>
        </p:nvSpPr>
        <p:spPr>
          <a:xfrm>
            <a:off x="1835696" y="1484784"/>
            <a:ext cx="1872208" cy="785812"/>
          </a:xfrm>
          <a:prstGeom prst="flowChartMagneticDisk">
            <a:avLst/>
          </a:prstGeom>
          <a:solidFill>
            <a:srgbClr val="FABF8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 smtClean="0"/>
              <a:t>BDI-SENASICA</a:t>
            </a:r>
            <a:endParaRPr lang="es-MX" sz="1200" b="1" dirty="0"/>
          </a:p>
        </p:txBody>
      </p:sp>
      <p:cxnSp>
        <p:nvCxnSpPr>
          <p:cNvPr id="30" name="29 Conector recto de flecha"/>
          <p:cNvCxnSpPr/>
          <p:nvPr/>
        </p:nvCxnSpPr>
        <p:spPr>
          <a:xfrm rot="5400000" flipH="1" flipV="1">
            <a:off x="1044576" y="2428875"/>
            <a:ext cx="1357312" cy="12144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657" name="9 CuadroTexto"/>
          <p:cNvSpPr txBox="1">
            <a:spLocks noChangeArrowheads="1"/>
          </p:cNvSpPr>
          <p:nvPr/>
        </p:nvSpPr>
        <p:spPr bwMode="auto">
          <a:xfrm>
            <a:off x="615950" y="3929063"/>
            <a:ext cx="2179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>
                <a:latin typeface="Bookman Old Style" pitchFamily="18" charset="0"/>
              </a:rPr>
              <a:t>Certificados Exportación /</a:t>
            </a:r>
          </a:p>
          <a:p>
            <a:r>
              <a:rPr lang="es-MX" sz="1200">
                <a:latin typeface="Bookman Old Style" pitchFamily="18" charset="0"/>
              </a:rPr>
              <a:t> Importación 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4330700" y="3036888"/>
            <a:ext cx="1357313" cy="714375"/>
          </a:xfrm>
          <a:prstGeom prst="rect">
            <a:avLst/>
          </a:prstGeom>
          <a:solidFill>
            <a:srgbClr val="F79A57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chemeClr val="tx1"/>
                </a:solidFill>
              </a:rPr>
              <a:t>Transformación UN/CEFACT </a:t>
            </a:r>
            <a:r>
              <a:rPr lang="es-MX" sz="1200" dirty="0" smtClean="0">
                <a:solidFill>
                  <a:schemeClr val="tx1"/>
                </a:solidFill>
              </a:rPr>
              <a:t>/NIMF No. 12</a:t>
            </a:r>
            <a:endParaRPr lang="es-MX" sz="1200" dirty="0">
              <a:solidFill>
                <a:schemeClr val="tx1"/>
              </a:solidFill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rot="16200000" flipH="1">
            <a:off x="3489325" y="2627313"/>
            <a:ext cx="754063" cy="6429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660" name="12 CuadroTexto"/>
          <p:cNvSpPr txBox="1">
            <a:spLocks noChangeArrowheads="1"/>
          </p:cNvSpPr>
          <p:nvPr/>
        </p:nvSpPr>
        <p:spPr bwMode="auto">
          <a:xfrm>
            <a:off x="830263" y="2214563"/>
            <a:ext cx="1098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200">
                <a:latin typeface="Bookman Old Style" pitchFamily="18" charset="0"/>
              </a:rPr>
              <a:t>Replicación </a:t>
            </a:r>
          </a:p>
          <a:p>
            <a:pPr algn="ctr"/>
            <a:r>
              <a:rPr lang="es-MX" sz="1200">
                <a:latin typeface="Bookman Old Style" pitchFamily="18" charset="0"/>
              </a:rPr>
              <a:t>de datos</a:t>
            </a:r>
          </a:p>
        </p:txBody>
      </p:sp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2" cstate="print"/>
          <a:srcRect l="40283" t="33203" r="40674" b="36523"/>
          <a:stretch>
            <a:fillRect/>
          </a:stretch>
        </p:blipFill>
        <p:spPr bwMode="auto">
          <a:xfrm>
            <a:off x="4116388" y="2967038"/>
            <a:ext cx="1698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14 CuadroTexto"/>
          <p:cNvSpPr txBox="1">
            <a:spLocks noChangeArrowheads="1"/>
          </p:cNvSpPr>
          <p:nvPr/>
        </p:nvSpPr>
        <p:spPr bwMode="auto">
          <a:xfrm>
            <a:off x="3687763" y="2071688"/>
            <a:ext cx="1112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200">
                <a:solidFill>
                  <a:srgbClr val="00B050"/>
                </a:solidFill>
                <a:latin typeface="Bookman Old Style" pitchFamily="18" charset="0"/>
              </a:rPr>
              <a:t>Certificado </a:t>
            </a:r>
          </a:p>
          <a:p>
            <a:pPr algn="ctr"/>
            <a:r>
              <a:rPr lang="es-MX" sz="1200">
                <a:solidFill>
                  <a:srgbClr val="00B050"/>
                </a:solidFill>
                <a:latin typeface="Bookman Old Style" pitchFamily="18" charset="0"/>
              </a:rPr>
              <a:t>exportación </a:t>
            </a:r>
          </a:p>
        </p:txBody>
      </p:sp>
      <p:cxnSp>
        <p:nvCxnSpPr>
          <p:cNvPr id="37" name="36 Conector recto de flecha"/>
          <p:cNvCxnSpPr/>
          <p:nvPr/>
        </p:nvCxnSpPr>
        <p:spPr>
          <a:xfrm>
            <a:off x="5759450" y="3324225"/>
            <a:ext cx="815975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6831013" y="1571625"/>
            <a:ext cx="1269379" cy="714375"/>
          </a:xfrm>
          <a:prstGeom prst="rect">
            <a:avLst/>
          </a:prstGeom>
          <a:solidFill>
            <a:srgbClr val="F79A57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/>
              <a:t>País </a:t>
            </a:r>
            <a:r>
              <a:rPr lang="es-MX" sz="1400" dirty="0" smtClean="0"/>
              <a:t>Exportador/Importador</a:t>
            </a:r>
            <a:endParaRPr lang="es-MX" sz="1400" dirty="0"/>
          </a:p>
        </p:txBody>
      </p:sp>
      <p:cxnSp>
        <p:nvCxnSpPr>
          <p:cNvPr id="39" name="38 Conector recto de flecha"/>
          <p:cNvCxnSpPr/>
          <p:nvPr/>
        </p:nvCxnSpPr>
        <p:spPr>
          <a:xfrm rot="10800000">
            <a:off x="5759450" y="3538538"/>
            <a:ext cx="785813" cy="158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666" name="18 CuadroTexto"/>
          <p:cNvSpPr txBox="1">
            <a:spLocks noChangeArrowheads="1"/>
          </p:cNvSpPr>
          <p:nvPr/>
        </p:nvSpPr>
        <p:spPr bwMode="auto">
          <a:xfrm>
            <a:off x="5902325" y="2967038"/>
            <a:ext cx="5286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200">
                <a:solidFill>
                  <a:srgbClr val="00B050"/>
                </a:solidFill>
                <a:latin typeface="Bookman Old Style" pitchFamily="18" charset="0"/>
              </a:rPr>
              <a:t>XML</a:t>
            </a:r>
          </a:p>
        </p:txBody>
      </p:sp>
      <p:pic>
        <p:nvPicPr>
          <p:cNvPr id="27667" name="Picture 2"/>
          <p:cNvPicPr>
            <a:picLocks noChangeAspect="1" noChangeArrowheads="1"/>
          </p:cNvPicPr>
          <p:nvPr/>
        </p:nvPicPr>
        <p:blipFill>
          <a:blip r:embed="rId2" cstate="print"/>
          <a:srcRect l="40283" t="33203" r="40674" b="36523"/>
          <a:stretch>
            <a:fillRect/>
          </a:stretch>
        </p:blipFill>
        <p:spPr bwMode="auto">
          <a:xfrm>
            <a:off x="6545263" y="3786188"/>
            <a:ext cx="1698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8" name="20 CuadroTexto"/>
          <p:cNvSpPr txBox="1">
            <a:spLocks noChangeArrowheads="1"/>
          </p:cNvSpPr>
          <p:nvPr/>
        </p:nvSpPr>
        <p:spPr bwMode="auto">
          <a:xfrm>
            <a:off x="6804248" y="3861048"/>
            <a:ext cx="1169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200" b="1" dirty="0">
                <a:solidFill>
                  <a:srgbClr val="0070C0"/>
                </a:solidFill>
                <a:latin typeface="Bookman Old Style" pitchFamily="18" charset="0"/>
              </a:rPr>
              <a:t>Certificado </a:t>
            </a:r>
          </a:p>
          <a:p>
            <a:pPr algn="ctr"/>
            <a:r>
              <a:rPr lang="es-MX" sz="1200" b="1" dirty="0">
                <a:solidFill>
                  <a:srgbClr val="0070C0"/>
                </a:solidFill>
                <a:latin typeface="Bookman Old Style" pitchFamily="18" charset="0"/>
              </a:rPr>
              <a:t>Importación</a:t>
            </a:r>
          </a:p>
        </p:txBody>
      </p:sp>
      <p:cxnSp>
        <p:nvCxnSpPr>
          <p:cNvPr id="43" name="42 Conector recto de flecha"/>
          <p:cNvCxnSpPr/>
          <p:nvPr/>
        </p:nvCxnSpPr>
        <p:spPr>
          <a:xfrm rot="5400000" flipH="1" flipV="1">
            <a:off x="1258888" y="2571750"/>
            <a:ext cx="1357312" cy="121443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22 Conector angular"/>
          <p:cNvCxnSpPr>
            <a:stCxn id="32" idx="2"/>
            <a:endCxn id="26" idx="3"/>
          </p:cNvCxnSpPr>
          <p:nvPr/>
        </p:nvCxnSpPr>
        <p:spPr>
          <a:xfrm rot="5400000">
            <a:off x="2754065" y="2899023"/>
            <a:ext cx="1403052" cy="3107532"/>
          </a:xfrm>
          <a:prstGeom prst="bentConnector2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671" name="23 CuadroTexto"/>
          <p:cNvSpPr txBox="1">
            <a:spLocks noChangeArrowheads="1"/>
          </p:cNvSpPr>
          <p:nvPr/>
        </p:nvSpPr>
        <p:spPr bwMode="auto">
          <a:xfrm>
            <a:off x="5902325" y="3571875"/>
            <a:ext cx="547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200" b="1">
                <a:solidFill>
                  <a:srgbClr val="0070C0"/>
                </a:solidFill>
                <a:latin typeface="Bookman Old Style" pitchFamily="18" charset="0"/>
              </a:rPr>
              <a:t>XML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6769100" y="3071813"/>
            <a:ext cx="1547316" cy="714375"/>
          </a:xfrm>
          <a:prstGeom prst="rect">
            <a:avLst/>
          </a:prstGeom>
          <a:solidFill>
            <a:srgbClr val="F79A57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/>
              <a:t>Servicio de autenticación</a:t>
            </a:r>
            <a:endParaRPr lang="es-MX" sz="1200" dirty="0"/>
          </a:p>
        </p:txBody>
      </p:sp>
      <p:cxnSp>
        <p:nvCxnSpPr>
          <p:cNvPr id="47" name="46 Conector recto de flecha"/>
          <p:cNvCxnSpPr/>
          <p:nvPr/>
        </p:nvCxnSpPr>
        <p:spPr>
          <a:xfrm rot="5400000" flipH="1" flipV="1">
            <a:off x="6938169" y="2678907"/>
            <a:ext cx="642937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rot="5400000">
            <a:off x="7475538" y="2714625"/>
            <a:ext cx="56991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26 Disco magnético"/>
          <p:cNvSpPr/>
          <p:nvPr/>
        </p:nvSpPr>
        <p:spPr>
          <a:xfrm>
            <a:off x="107504" y="5445224"/>
            <a:ext cx="2448272" cy="648072"/>
          </a:xfrm>
          <a:prstGeom prst="flowChartMagneticDisk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 smtClean="0"/>
              <a:t>BDI-VENTANILLA UNICA</a:t>
            </a:r>
            <a:endParaRPr lang="es-MX" sz="1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CB179-6508-4C7B-AC28-13746DCB941F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pic>
        <p:nvPicPr>
          <p:cNvPr id="52226" name="Picture 2" descr="http://t1.gstatic.com/images?q=tbn:ANd9GcTcW2HyK0AHMEJrUGi8qoEhD-M9wkvZFGfBmT8NF8pqxNngIOPDRKqMkH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040560" cy="3775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29655" t="18500" r="53052" b="71000"/>
          <a:stretch>
            <a:fillRect/>
          </a:stretch>
        </p:blipFill>
        <p:spPr bwMode="auto">
          <a:xfrm>
            <a:off x="2483768" y="1052736"/>
            <a:ext cx="37444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5CCE8-D8AD-405B-BD1E-8361568783F8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23" y="0"/>
            <a:ext cx="91608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4439" t="37212" r="10455" b="24087"/>
          <a:stretch>
            <a:fillRect/>
          </a:stretch>
        </p:blipFill>
        <p:spPr bwMode="auto">
          <a:xfrm>
            <a:off x="5940152" y="2564904"/>
            <a:ext cx="22322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 de flecha"/>
          <p:cNvCxnSpPr/>
          <p:nvPr/>
        </p:nvCxnSpPr>
        <p:spPr>
          <a:xfrm flipH="1" flipV="1">
            <a:off x="6372200" y="3140968"/>
            <a:ext cx="2771800" cy="1224136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-1.03QF Formato para presentaciones">
  <a:themeElements>
    <a:clrScheme name="PPN04_PresentacionAper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N04_PresentacionApertur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N04_PresentacionAper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N04_PresentacionAper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N04_PresentacionAper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N04_PresentacionAper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N04_PresentacionAper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N04_PresentacionAper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N04_PresentacionAper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N04_PresentacionAper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N04_PresentacionAper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N04_PresentacionAper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N04_PresentacionAper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N04_PresentacionAper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CAL-1.03QF Formato para presentaciones</Template>
  <TotalTime>9141</TotalTime>
  <Words>574</Words>
  <Application>Microsoft Office PowerPoint</Application>
  <PresentationFormat>Presentación en pantalla (4:3)</PresentationFormat>
  <Paragraphs>108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Arial</vt:lpstr>
      <vt:lpstr>Verdana</vt:lpstr>
      <vt:lpstr>Times New Roman</vt:lpstr>
      <vt:lpstr>Symbol</vt:lpstr>
      <vt:lpstr>Microsoft Sans Serif</vt:lpstr>
      <vt:lpstr>Wingdings</vt:lpstr>
      <vt:lpstr>Calibri</vt:lpstr>
      <vt:lpstr>Arial Narrow</vt:lpstr>
      <vt:lpstr>+mj-lt</vt:lpstr>
      <vt:lpstr>Bookman Old Style</vt:lpstr>
      <vt:lpstr>CAL-1.03QF Formato para presentaciones</vt:lpstr>
      <vt:lpstr>Global Electronic Phytosanitary Certification  An introduction to the IPPC “ePhyto”   Vitória, Espírito Santo - Brasil   19-21 Noviembre 2012</vt:lpstr>
      <vt:lpstr>Diapositiva 2</vt:lpstr>
      <vt:lpstr>Introducción</vt:lpstr>
      <vt:lpstr>Esquema de operación de los trámites de importación y exportación  con la implementación de la Ventanilla Digital Mexicana de comerció Exterior.</vt:lpstr>
      <vt:lpstr>Escenarios que México plantea para el intercambio electrónico de certificados entre gobiernos</vt:lpstr>
      <vt:lpstr>Esquema de Intercambio de certificados electrónicos en Ventanilla Digital Mexicana de Comercio Exterior</vt:lpstr>
      <vt:lpstr>Esquema de Intercambio de certificados electrónicos en Ventanilla Digital Mexicana de Comercio Exterior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Secretaria de Agricultura, Ganadería, Desarrollo Rural, Pesca y Alimentación (SAGARPA)  Servicio Nacional de Sanidad, Inocuidad y Calidad Agroalimentaria (SENASICA)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Plantilla de presentación</dc:subject>
  <dc:creator>claudia.lazcano.c</dc:creator>
  <dc:description>Claudia Lazcano Reyes, generar plantilla de presenaciones</dc:description>
  <cp:lastModifiedBy>refugio.sillas</cp:lastModifiedBy>
  <cp:revision>213</cp:revision>
  <dcterms:created xsi:type="dcterms:W3CDTF">2011-05-10T21:43:08Z</dcterms:created>
  <dcterms:modified xsi:type="dcterms:W3CDTF">2012-11-20T23:39:53Z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0x010100FB648F19BA4B4F409855EE35B06E3AF9</vt:lpwstr>
  </property>
</Properties>
</file>