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1" r:id="rId3"/>
    <p:sldId id="276" r:id="rId4"/>
    <p:sldId id="272" r:id="rId5"/>
    <p:sldId id="259" r:id="rId6"/>
    <p:sldId id="285" r:id="rId7"/>
    <p:sldId id="260" r:id="rId8"/>
    <p:sldId id="287" r:id="rId9"/>
    <p:sldId id="278" r:id="rId10"/>
    <p:sldId id="279" r:id="rId11"/>
    <p:sldId id="288" r:id="rId12"/>
    <p:sldId id="269" r:id="rId13"/>
    <p:sldId id="266" r:id="rId14"/>
    <p:sldId id="271" r:id="rId15"/>
    <p:sldId id="289" r:id="rId16"/>
    <p:sldId id="283" r:id="rId17"/>
    <p:sldId id="28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29550" y="6096000"/>
            <a:ext cx="1314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86600" y="6096000"/>
          <a:ext cx="677863" cy="677863"/>
        </p:xfrm>
        <a:graphic>
          <a:graphicData uri="http://schemas.openxmlformats.org/presentationml/2006/ole">
            <p:oleObj spid="_x0000_s1026" name="Document" r:id="rId4" imgW="2446318" imgH="2449477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948A-BA04-4E4D-9F93-835F31F169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756BB4-5B22-4497-8F84-50655F3D2BF8}" type="datetimeFigureOut">
              <a:rPr lang="fr-FR" smtClean="0"/>
              <a:pPr/>
              <a:t>01/11/2012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1C364E-89E0-408C-A290-1E2AE8C38F7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2145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3200" dirty="0" smtClean="0"/>
              <a:t>Atelier sur « </a:t>
            </a:r>
            <a:r>
              <a:rPr lang="fr-FR" sz="3200" b="1" i="1" dirty="0" smtClean="0"/>
              <a:t>la préparation et participation au processus d’établissement des normes phytosanitaires et sur l’échange d’informations phytosanitaires</a:t>
            </a:r>
            <a:r>
              <a:rPr lang="fr-FR" sz="3200" dirty="0" smtClean="0"/>
              <a:t> »</a:t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286148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pPr algn="ctr"/>
            <a:r>
              <a:rPr lang="fr-FR" dirty="0" smtClean="0"/>
              <a:t>PROCESSUS NATIONAL D’ECHANGE D’INFORMATIONS PHYTOSANITAIRES AU GABON</a:t>
            </a:r>
          </a:p>
          <a:p>
            <a:pPr algn="ctr"/>
            <a:endParaRPr lang="fr-FR" dirty="0" smtClean="0"/>
          </a:p>
          <a:p>
            <a:pPr algn="ctr"/>
            <a:r>
              <a:rPr lang="fr-FR" sz="2800" dirty="0" smtClean="0"/>
              <a:t>Présenté par Mme Séraphine MINKO</a:t>
            </a:r>
          </a:p>
          <a:p>
            <a:pPr algn="ctr"/>
            <a:r>
              <a:rPr lang="fr-FR" sz="2800" dirty="0" smtClean="0"/>
              <a:t>Chef de Service de la Législation Phytosanitaire</a:t>
            </a:r>
          </a:p>
          <a:p>
            <a:pPr algn="ctr"/>
            <a:r>
              <a:rPr lang="fr-FR" sz="2800" dirty="0" smtClean="0"/>
              <a:t>Point Focal CIPV Gabon</a:t>
            </a:r>
            <a:endParaRPr lang="fr-FR" sz="2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Acteurs de l’échange d’informations phytosanitaires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/>
              <a:t>Brigades de contrôles: </a:t>
            </a:r>
            <a:r>
              <a:rPr lang="fr-FR" sz="3200" dirty="0" smtClean="0"/>
              <a:t>contrôles phytosanitaires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/>
              <a:t>Province agricoles, ONADER, FIDA, IGAD </a:t>
            </a:r>
            <a:r>
              <a:rPr lang="fr-FR" sz="3200" dirty="0" smtClean="0"/>
              <a:t>: activités  de production et Surveillance  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/>
              <a:t>CIAM, IRAF</a:t>
            </a:r>
            <a:r>
              <a:rPr lang="fr-FR" sz="3200" dirty="0" smtClean="0"/>
              <a:t>: Recherche Scientifique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/>
              <a:t>Laboratoires:  </a:t>
            </a:r>
            <a:r>
              <a:rPr lang="fr-FR" sz="3200" dirty="0" smtClean="0"/>
              <a:t>Analyse, diagnostic / identification </a:t>
            </a:r>
          </a:p>
          <a:p>
            <a:pPr>
              <a:buNone/>
            </a:pPr>
            <a:endParaRPr lang="fr-FR" sz="3200" dirty="0" smtClean="0"/>
          </a:p>
          <a:p>
            <a:endParaRPr lang="fr-FR" dirty="0" smtClean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b="1" dirty="0" smtClean="0"/>
              <a:t>Acteurs de l’échange d’informations phytosanitaires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/>
              <a:t>Des exploitants agricoles </a:t>
            </a:r>
            <a:r>
              <a:rPr lang="fr-FR" sz="3200" dirty="0" smtClean="0"/>
              <a:t>: Défense des cultures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</a:rPr>
              <a:t> autres Administrations </a:t>
            </a: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fr-FR" sz="3200" dirty="0" smtClean="0"/>
              <a:t>Environnement, Forêts, Commerce, consommation … 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/>
              <a:t>Le secteur privé </a:t>
            </a:r>
            <a:r>
              <a:rPr lang="fr-FR" sz="3200" dirty="0" smtClean="0"/>
              <a:t>(avertissements agricoles)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/>
              <a:t>Services concernés par la gestion des pesticides</a:t>
            </a:r>
            <a:endParaRPr lang="fr-FR" sz="32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 </a:t>
            </a:r>
            <a:r>
              <a:rPr lang="fr-FR" sz="5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sz="5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b="1" dirty="0" smtClean="0"/>
              <a:t>collecte et stockage de l’information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200" b="1" dirty="0" smtClean="0"/>
              <a:t>Collecte</a:t>
            </a:r>
          </a:p>
          <a:p>
            <a:r>
              <a:rPr lang="fr-FR" sz="3200" dirty="0" smtClean="0"/>
              <a:t>Observations directes</a:t>
            </a:r>
          </a:p>
          <a:p>
            <a:r>
              <a:rPr lang="fr-FR" sz="3200" dirty="0" smtClean="0"/>
              <a:t>Interroger  l’exploitant</a:t>
            </a:r>
          </a:p>
          <a:p>
            <a:r>
              <a:rPr lang="fr-FR" sz="3200" dirty="0" smtClean="0"/>
              <a:t>Remplissage des formulaires requis</a:t>
            </a:r>
          </a:p>
          <a:p>
            <a:pPr>
              <a:buNone/>
            </a:pPr>
            <a:endParaRPr lang="fr-FR" sz="3200" dirty="0" smtClean="0"/>
          </a:p>
          <a:p>
            <a:pPr>
              <a:buNone/>
            </a:pPr>
            <a:r>
              <a:rPr lang="fr-FR" sz="3200" b="1" dirty="0" smtClean="0"/>
              <a:t>stockage</a:t>
            </a:r>
            <a:r>
              <a:rPr lang="fr-FR" sz="3200" dirty="0" smtClean="0"/>
              <a:t> </a:t>
            </a:r>
            <a:r>
              <a:rPr lang="fr-FR" sz="3200" b="1" dirty="0" smtClean="0"/>
              <a:t>et traitement</a:t>
            </a:r>
          </a:p>
          <a:p>
            <a:r>
              <a:rPr lang="fr-FR" sz="3200" dirty="0" smtClean="0"/>
              <a:t>Classement par type d’information</a:t>
            </a:r>
          </a:p>
          <a:p>
            <a:r>
              <a:rPr lang="fr-FR" sz="3200" dirty="0" smtClean="0"/>
              <a:t>Pas de base de données informatisée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dirty="0" smtClean="0"/>
              <a:t> </a:t>
            </a:r>
            <a:r>
              <a:rPr lang="fr-FR" sz="4500" b="1" dirty="0" smtClean="0"/>
              <a:t>Méthode de diffusion de l’information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fr-FR" sz="5800" dirty="0" smtClean="0"/>
              <a:t>Discussion avec les interlocuteurs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fr-FR" sz="5800" dirty="0" smtClean="0"/>
              <a:t>Fiches de collectes de données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sz="5800" dirty="0" smtClean="0"/>
              <a:t>Avertissements agricoles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sz="5800" dirty="0" smtClean="0"/>
              <a:t>Téléphone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sz="6700" dirty="0" smtClean="0"/>
              <a:t>Internet</a:t>
            </a:r>
          </a:p>
          <a:p>
            <a:pPr lvl="4">
              <a:buNone/>
            </a:pPr>
            <a:r>
              <a:rPr lang="fr-FR" sz="4600" dirty="0" smtClean="0"/>
              <a:t>Pas de publication de bulletin</a:t>
            </a:r>
          </a:p>
          <a:p>
            <a:pPr lvl="4">
              <a:buNone/>
            </a:pPr>
            <a:r>
              <a:rPr lang="fr-FR" sz="4600" dirty="0" smtClean="0"/>
              <a:t>Pas site web   </a:t>
            </a:r>
            <a:endParaRPr lang="fr-FR" sz="4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fr-FR" sz="4500" b="1" dirty="0" smtClean="0"/>
              <a:t>Principales contraintes</a:t>
            </a:r>
            <a:endParaRPr lang="fr-FR" sz="45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Insuffisances 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de ressources humaines;</a:t>
            </a:r>
          </a:p>
          <a:p>
            <a:pPr>
              <a:buNone/>
            </a:pPr>
            <a:endParaRPr lang="fr-FR" dirty="0" smtClean="0"/>
          </a:p>
          <a:p>
            <a:pPr lvl="0">
              <a:buFont typeface="Wingdings" pitchFamily="2" charset="2"/>
              <a:buChar char="Ø"/>
            </a:pPr>
            <a:r>
              <a:rPr lang="fr-FR" dirty="0" smtClean="0"/>
              <a:t>D’outil informatique et d’une connexion Internet fiable pour  une animation correcte du Portail Phytosanitaire International ; </a:t>
            </a:r>
          </a:p>
          <a:p>
            <a:pPr lvl="0"/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Insuffisance de collaboration entre les sources d’information et la Direction Générale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De moyens de prospection</a:t>
            </a:r>
          </a:p>
          <a:p>
            <a:pPr lvl="0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Contraintes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Obtention d’autorisation de la hiérarchie pour le signalement</a:t>
            </a:r>
            <a:endParaRPr lang="fr-FR" dirty="0"/>
          </a:p>
        </p:txBody>
      </p:sp>
      <p:pic>
        <p:nvPicPr>
          <p:cNvPr id="5" name="Picture 2" descr="G:\PHOTO SUR LA COCHENILLE DU PAPAYIER\S50022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43116"/>
            <a:ext cx="4038600" cy="41434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fr-FR" sz="4500" b="1" dirty="0" smtClean="0"/>
              <a:t>Perspectives</a:t>
            </a:r>
            <a:endParaRPr lang="fr-FR" sz="45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 smtClean="0"/>
              <a:t>Réactualisation de la liste d’organismes nuisibles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Réhabilitation du laboratoire de protection des végétaux et de la collection d’insecte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Restructuration du service pour une améliorer ses performances 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Demande d’octroi d’une ligne budgétaire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Elaboration d’un texte d’application relative à l’échange d’informations phytosanitaires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 algn="ctr">
              <a:buNone/>
            </a:pPr>
            <a:r>
              <a:rPr lang="fr-FR" dirty="0" smtClean="0"/>
              <a:t>      </a:t>
            </a:r>
            <a:r>
              <a:rPr lang="fr-FR" sz="4800" b="1" dirty="0" smtClean="0"/>
              <a:t>MERCI DE VOTRE </a:t>
            </a:r>
          </a:p>
          <a:p>
            <a:pPr algn="ctr">
              <a:buNone/>
            </a:pPr>
            <a:r>
              <a:rPr lang="fr-FR" sz="4800" b="1" dirty="0" smtClean="0"/>
              <a:t>AIMABLE ATTENTION</a:t>
            </a:r>
            <a:endParaRPr lang="fr-FR" sz="4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28596" y="214290"/>
            <a:ext cx="77867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5400" b="1" dirty="0"/>
              <a:t>Plan de la présentation</a:t>
            </a:r>
            <a:endParaRPr lang="fr-FR" sz="5400" b="1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1428736"/>
            <a:ext cx="832485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it-IT" sz="2800" b="1" dirty="0" smtClean="0"/>
              <a:t>Bref apperçu sur le Gabon</a:t>
            </a:r>
          </a:p>
          <a:p>
            <a:pPr marL="457200" indent="-457200">
              <a:spcBef>
                <a:spcPct val="50000"/>
              </a:spcBef>
            </a:pPr>
            <a:r>
              <a:rPr lang="it-IT" sz="2800" b="1" dirty="0" smtClean="0"/>
              <a:t>Processus d’échange d’information</a:t>
            </a:r>
            <a:endParaRPr lang="it-IT" sz="2800" b="1" dirty="0"/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800" b="1" dirty="0" smtClean="0"/>
              <a:t>Système d’échange d’information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800" b="1" dirty="0" smtClean="0"/>
              <a:t> Sources d’information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800" b="1" dirty="0" smtClean="0"/>
              <a:t>Type d’informations échangé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800" b="1" dirty="0" smtClean="0"/>
              <a:t> Acteurs de l’échange d’information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800" b="1" dirty="0" smtClean="0"/>
              <a:t>Collecte et stockage de l’information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800" b="1" dirty="0" smtClean="0"/>
              <a:t>Contraintes 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800" b="1" dirty="0" smtClean="0"/>
              <a:t>perspectives</a:t>
            </a:r>
            <a:endParaRPr lang="it-IT" sz="2800" b="1" dirty="0"/>
          </a:p>
          <a:p>
            <a:pPr marL="457200" indent="-457200">
              <a:spcBef>
                <a:spcPct val="50000"/>
              </a:spcBef>
            </a:pP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Bref aperçu sur le </a:t>
            </a:r>
            <a:r>
              <a:rPr lang="fr-FR" b="1" dirty="0" err="1" smtClean="0"/>
              <a:t>gabon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b="1" dirty="0" smtClean="0"/>
              <a:t>SITUATION GEOGRAPHIQUE</a:t>
            </a:r>
          </a:p>
          <a:p>
            <a:r>
              <a:rPr lang="fr-FR" dirty="0" smtClean="0"/>
              <a:t>superficie de 267 667 km², </a:t>
            </a:r>
          </a:p>
          <a:p>
            <a:r>
              <a:rPr lang="fr-FR" dirty="0" smtClean="0"/>
              <a:t>population  1 ,5 millions habitants</a:t>
            </a:r>
          </a:p>
          <a:p>
            <a:r>
              <a:rPr lang="fr-FR" dirty="0" smtClean="0"/>
              <a:t>climat équatorial chaud et humide </a:t>
            </a:r>
          </a:p>
          <a:p>
            <a:pPr>
              <a:buNone/>
            </a:pPr>
            <a:r>
              <a:rPr lang="fr-FR" b="1" dirty="0" smtClean="0"/>
              <a:t>Limites:</a:t>
            </a:r>
          </a:p>
          <a:p>
            <a:r>
              <a:rPr lang="fr-FR" dirty="0" smtClean="0"/>
              <a:t>nord par la Guinée Equatoriale et le Cameroun, </a:t>
            </a:r>
          </a:p>
          <a:p>
            <a:r>
              <a:rPr lang="fr-FR" dirty="0" smtClean="0"/>
              <a:t>Est et au Sud par le Congo</a:t>
            </a:r>
          </a:p>
          <a:p>
            <a:r>
              <a:rPr lang="fr-FR" dirty="0" smtClean="0"/>
              <a:t>Ouest par l’Océan Atlantique </a:t>
            </a:r>
          </a:p>
          <a:p>
            <a:r>
              <a:rPr lang="fr-FR" dirty="0" smtClean="0"/>
              <a:t>800 km de côtes</a:t>
            </a:r>
          </a:p>
          <a:p>
            <a:endParaRPr lang="fr-FR" dirty="0"/>
          </a:p>
        </p:txBody>
      </p:sp>
      <p:pic>
        <p:nvPicPr>
          <p:cNvPr id="5" name="Picture 2" descr="C:\Users\user\Downloads\Desktop\postes phy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137216"/>
            <a:ext cx="4038600" cy="4001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Bref aperçu sur le Gabon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fr-FR" b="1" dirty="0" smtClean="0"/>
              <a:t>CADRE REGLEMENTAIRE</a:t>
            </a:r>
          </a:p>
          <a:p>
            <a:pPr lvl="0" algn="ctr">
              <a:buNone/>
            </a:pPr>
            <a:endParaRPr lang="fr-FR" b="1" dirty="0" smtClean="0"/>
          </a:p>
          <a:p>
            <a:pPr lvl="0">
              <a:buFont typeface="Wingdings" pitchFamily="2" charset="2"/>
              <a:buChar char="q"/>
            </a:pPr>
            <a:r>
              <a:rPr lang="fr-FR" sz="3400" dirty="0" smtClean="0"/>
              <a:t>La loi 7/77 du 15/12/1977 instituant une police phytosanitaire en République Gabonaise</a:t>
            </a:r>
          </a:p>
          <a:p>
            <a:pPr lvl="0">
              <a:buFont typeface="Wingdings" pitchFamily="2" charset="2"/>
              <a:buChar char="q"/>
            </a:pPr>
            <a:endParaRPr lang="fr-FR" sz="3400" dirty="0" smtClean="0"/>
          </a:p>
          <a:p>
            <a:pPr>
              <a:buFont typeface="Wingdings" pitchFamily="2" charset="2"/>
              <a:buChar char="q"/>
            </a:pPr>
            <a:r>
              <a:rPr lang="fr-FR" sz="3400" dirty="0" smtClean="0"/>
              <a:t>L’ordonnance 50/78 du 21/08/78 portant contrôle de la qualité des produits, denrées alimentaires et répression des fraudes ;</a:t>
            </a:r>
          </a:p>
          <a:p>
            <a:pPr lvl="0">
              <a:buNone/>
            </a:pPr>
            <a:endParaRPr lang="fr-FR" sz="3400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fr-FR" sz="3400" dirty="0" smtClean="0"/>
              <a:t>Le décret 0294/PR/MAEPDR portant création et organisation du Ministère de l’Agriculture, de l’Elevage, de la Pêche et du Développement Rural;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Bref aperçu sur le Gabon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fr-FR" sz="2400" b="1" dirty="0" smtClean="0"/>
              <a:t>LE SERVICE DE LA LEGISLATION PHYTOSANITAIRE</a:t>
            </a:r>
          </a:p>
          <a:p>
            <a:pPr lvl="0">
              <a:buNone/>
            </a:pPr>
            <a:endParaRPr lang="fr-FR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Siège de l’information phytosanitaire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4 agents récemment affectés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Absence de moyen de locomotion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Absence de ligne internet</a:t>
            </a:r>
            <a:endParaRPr lang="fr-FR" dirty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Absence de budget</a:t>
            </a:r>
          </a:p>
          <a:p>
            <a:pPr lvl="0">
              <a:buNone/>
            </a:pPr>
            <a:endParaRPr lang="fr-FR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643174" y="428604"/>
            <a:ext cx="4071966" cy="135732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Sources d’information nationales</a:t>
            </a:r>
            <a:r>
              <a:rPr lang="fr-FR" dirty="0" smtClean="0"/>
              <a:t> </a:t>
            </a:r>
          </a:p>
          <a:p>
            <a:endParaRPr lang="fr-FR" sz="2000" dirty="0"/>
          </a:p>
        </p:txBody>
      </p:sp>
      <p:sp>
        <p:nvSpPr>
          <p:cNvPr id="3" name="Ellipse 2"/>
          <p:cNvSpPr/>
          <p:nvPr/>
        </p:nvSpPr>
        <p:spPr>
          <a:xfrm>
            <a:off x="2786050" y="2500306"/>
            <a:ext cx="3929090" cy="121444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Point de contact CIPV</a:t>
            </a:r>
            <a:endParaRPr lang="fr-FR" sz="2800" b="1" dirty="0"/>
          </a:p>
        </p:txBody>
      </p:sp>
      <p:sp>
        <p:nvSpPr>
          <p:cNvPr id="4" name="Ellipse 3"/>
          <p:cNvSpPr/>
          <p:nvPr/>
        </p:nvSpPr>
        <p:spPr>
          <a:xfrm>
            <a:off x="357158" y="4714884"/>
            <a:ext cx="2714644" cy="1714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CIPV</a:t>
            </a:r>
            <a:endParaRPr lang="fr-FR" sz="3200" b="1" dirty="0"/>
          </a:p>
        </p:txBody>
      </p:sp>
      <p:sp>
        <p:nvSpPr>
          <p:cNvPr id="9" name="Ellipse 8"/>
          <p:cNvSpPr/>
          <p:nvPr/>
        </p:nvSpPr>
        <p:spPr>
          <a:xfrm>
            <a:off x="6072198" y="4800592"/>
            <a:ext cx="2643206" cy="16288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CER</a:t>
            </a:r>
          </a:p>
        </p:txBody>
      </p:sp>
      <p:sp>
        <p:nvSpPr>
          <p:cNvPr id="14" name="Ellipse 13"/>
          <p:cNvSpPr/>
          <p:nvPr/>
        </p:nvSpPr>
        <p:spPr>
          <a:xfrm>
            <a:off x="3214678" y="4714884"/>
            <a:ext cx="2714644" cy="17145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ORPV</a:t>
            </a:r>
          </a:p>
        </p:txBody>
      </p:sp>
      <p:sp>
        <p:nvSpPr>
          <p:cNvPr id="15" name="Double flèche verticale 14"/>
          <p:cNvSpPr/>
          <p:nvPr/>
        </p:nvSpPr>
        <p:spPr>
          <a:xfrm rot="2324727">
            <a:off x="2634996" y="3353050"/>
            <a:ext cx="353731" cy="16962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flèche horizontale 15"/>
          <p:cNvSpPr/>
          <p:nvPr/>
        </p:nvSpPr>
        <p:spPr>
          <a:xfrm rot="16045535">
            <a:off x="4188093" y="4063658"/>
            <a:ext cx="1010965" cy="3225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uble flèche horizontale 17"/>
          <p:cNvSpPr/>
          <p:nvPr/>
        </p:nvSpPr>
        <p:spPr>
          <a:xfrm rot="3332862">
            <a:off x="5722970" y="4064013"/>
            <a:ext cx="1526809" cy="3036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14282" y="0"/>
            <a:ext cx="2071702" cy="135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Système d’échange d’information</a:t>
            </a:r>
            <a:endParaRPr lang="fr-FR" sz="2400" dirty="0"/>
          </a:p>
        </p:txBody>
      </p:sp>
      <p:sp>
        <p:nvSpPr>
          <p:cNvPr id="19" name="Flèche vers le bas 18"/>
          <p:cNvSpPr/>
          <p:nvPr/>
        </p:nvSpPr>
        <p:spPr>
          <a:xfrm>
            <a:off x="4143372" y="1714488"/>
            <a:ext cx="27031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 rot="10800000">
            <a:off x="5357818" y="1571610"/>
            <a:ext cx="253266" cy="1058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sz="5400" b="1" dirty="0" smtClean="0">
                <a:solidFill>
                  <a:srgbClr val="C00000"/>
                </a:solidFill>
              </a:rPr>
              <a:t>Types d’informations phytosanitaires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214950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fr-FR" dirty="0" smtClean="0"/>
              <a:t> </a:t>
            </a:r>
            <a:endParaRPr lang="fr-FR" sz="8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sz="6700" b="1" dirty="0" smtClean="0"/>
              <a:t> Signalement d’</a:t>
            </a:r>
            <a:r>
              <a:rPr lang="fr-FR" sz="6700" dirty="0" smtClean="0"/>
              <a:t>organismes nuisibles (champ , importation) , ou apparition de foyers d’organismes ;</a:t>
            </a:r>
          </a:p>
          <a:p>
            <a:pPr>
              <a:buFont typeface="Wingdings" pitchFamily="2" charset="2"/>
              <a:buChar char="Ø"/>
            </a:pPr>
            <a:r>
              <a:rPr lang="fr-FR" sz="6700" dirty="0" smtClean="0"/>
              <a:t>R</a:t>
            </a:r>
            <a:r>
              <a:rPr lang="fr-FR" sz="6700" b="1" dirty="0" smtClean="0"/>
              <a:t>églementation</a:t>
            </a:r>
            <a:r>
              <a:rPr lang="fr-FR" sz="6700" dirty="0" smtClean="0"/>
              <a:t> phytosanitaire,  </a:t>
            </a:r>
          </a:p>
          <a:p>
            <a:pPr lvl="0">
              <a:buFont typeface="Wingdings" pitchFamily="2" charset="2"/>
              <a:buChar char="Ø"/>
            </a:pPr>
            <a:r>
              <a:rPr lang="fr-FR" sz="6700" dirty="0" smtClean="0"/>
              <a:t>Description de l’ONPV ou son organigramme;</a:t>
            </a:r>
          </a:p>
          <a:p>
            <a:pPr lvl="0">
              <a:buFont typeface="Wingdings" pitchFamily="2" charset="2"/>
              <a:buChar char="Ø"/>
            </a:pPr>
            <a:r>
              <a:rPr lang="fr-FR" sz="6700" dirty="0" smtClean="0"/>
              <a:t>Localisation des postes de contrôle  phytosanitaire</a:t>
            </a:r>
          </a:p>
          <a:p>
            <a:pPr lvl="1">
              <a:buNone/>
            </a:pPr>
            <a:endParaRPr lang="fr-FR" sz="5000" dirty="0" smtClean="0"/>
          </a:p>
          <a:p>
            <a:pPr>
              <a:buNone/>
            </a:pPr>
            <a:r>
              <a:rPr lang="fr-FR" dirty="0" smtClean="0"/>
              <a:t> 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Types d‘information</a:t>
            </a:r>
            <a:endParaRPr lang="fr-FR" dirty="0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sz="half" idx="1"/>
          </p:nvPr>
        </p:nvSpPr>
        <p:spPr>
          <a:xfrm>
            <a:off x="571500" y="1643063"/>
            <a:ext cx="4038600" cy="4525962"/>
          </a:xfrm>
        </p:spPr>
        <p:txBody>
          <a:bodyPr/>
          <a:lstStyle/>
          <a:p>
            <a:r>
              <a:rPr lang="fr-FR" sz="3200" b="1" dirty="0" smtClean="0"/>
              <a:t>dégâts directs et indirects causés par les organismes nuisibles (y compris les mauvaises herbes);</a:t>
            </a:r>
          </a:p>
          <a:p>
            <a:endParaRPr lang="fr-FR" b="1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pic>
        <p:nvPicPr>
          <p:cNvPr id="9220" name="Picture 2" descr="C:\Documents and Settings\sabims\My Documents\My Pictures\shamie1\grasshopper on cassava, Koinadugu District (3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90" y="1428737"/>
            <a:ext cx="3857652" cy="2643206"/>
          </a:xfrm>
          <a:noFill/>
        </p:spPr>
      </p:pic>
      <p:pic>
        <p:nvPicPr>
          <p:cNvPr id="9221" name="Picture 3" descr="C:\Documents and Settings\sabims\My Documents\My Pictures\Picture\Picture 02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90" y="4071942"/>
            <a:ext cx="3911606" cy="2786058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Processus d’échange d’informations phytosanitaires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Sources de l’information</a:t>
            </a:r>
          </a:p>
          <a:p>
            <a:pPr>
              <a:buNone/>
            </a:pPr>
            <a:r>
              <a:rPr lang="fr-FR" dirty="0" smtClean="0"/>
              <a:t> Prospections</a:t>
            </a:r>
          </a:p>
          <a:p>
            <a:pPr>
              <a:buNone/>
            </a:pPr>
            <a:r>
              <a:rPr lang="fr-FR" dirty="0" smtClean="0"/>
              <a:t>avertissement direct, </a:t>
            </a:r>
          </a:p>
          <a:p>
            <a:pPr>
              <a:buNone/>
            </a:pPr>
            <a:r>
              <a:rPr lang="fr-FR" dirty="0" smtClean="0"/>
              <a:t>les rapports </a:t>
            </a:r>
          </a:p>
          <a:p>
            <a:pPr>
              <a:buNone/>
            </a:pPr>
            <a:r>
              <a:rPr lang="fr-FR" dirty="0" smtClean="0"/>
              <a:t>Des inspections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4" name="Picture 2" descr="C:\Users\user\Downloads\Desktop\postes phy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137216"/>
            <a:ext cx="4038600" cy="40012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F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424</Words>
  <Application>Microsoft Office PowerPoint</Application>
  <PresentationFormat>Affichage à l'écran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Débit</vt:lpstr>
      <vt:lpstr>Document</vt:lpstr>
      <vt:lpstr>Atelier sur « la préparation et participation au processus d’établissement des normes phytosanitaires et sur l’échange d’informations phytosanitaires » </vt:lpstr>
      <vt:lpstr>Diapositive 2</vt:lpstr>
      <vt:lpstr>Bref aperçu sur le gabon</vt:lpstr>
      <vt:lpstr>Bref aperçu sur le Gabon</vt:lpstr>
      <vt:lpstr>Bref aperçu sur le Gabon</vt:lpstr>
      <vt:lpstr>Diapositive 6</vt:lpstr>
      <vt:lpstr>            Types d’informations phytosanitaires </vt:lpstr>
      <vt:lpstr>Types d‘information</vt:lpstr>
      <vt:lpstr>Processus d’échange d’informations phytosanitaires</vt:lpstr>
      <vt:lpstr>Acteurs de l’échange d’informations phytosanitaires</vt:lpstr>
      <vt:lpstr>Acteurs de l’échange d’informations phytosanitaires</vt:lpstr>
      <vt:lpstr>     collecte et stockage de l’information</vt:lpstr>
      <vt:lpstr> Méthode de diffusion de l’information </vt:lpstr>
      <vt:lpstr>Principales contraintes</vt:lpstr>
      <vt:lpstr>Contraintes</vt:lpstr>
      <vt:lpstr>Perspectives</vt:lpstr>
      <vt:lpstr>Diapositive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BREVE PRESENTATION DU GABON</dc:title>
  <dc:creator>user</dc:creator>
  <cp:lastModifiedBy>user</cp:lastModifiedBy>
  <cp:revision>102</cp:revision>
  <dcterms:created xsi:type="dcterms:W3CDTF">2010-06-12T20:08:51Z</dcterms:created>
  <dcterms:modified xsi:type="dcterms:W3CDTF">2012-11-01T13:52:16Z</dcterms:modified>
</cp:coreProperties>
</file>