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0" r:id="rId3"/>
    <p:sldId id="281" r:id="rId4"/>
    <p:sldId id="257" r:id="rId5"/>
    <p:sldId id="282" r:id="rId6"/>
    <p:sldId id="274" r:id="rId7"/>
    <p:sldId id="275" r:id="rId8"/>
    <p:sldId id="288" r:id="rId9"/>
    <p:sldId id="276" r:id="rId10"/>
    <p:sldId id="262" r:id="rId11"/>
    <p:sldId id="263" r:id="rId12"/>
    <p:sldId id="277" r:id="rId13"/>
    <p:sldId id="287" r:id="rId14"/>
    <p:sldId id="265" r:id="rId15"/>
    <p:sldId id="278" r:id="rId16"/>
    <p:sldId id="269" r:id="rId17"/>
    <p:sldId id="271" r:id="rId18"/>
    <p:sldId id="283" r:id="rId19"/>
    <p:sldId id="284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66531-F4A7-4AD7-9091-991736DEA4E4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3A8F8-3C9B-4168-A1E1-B5C59FD3430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2245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3A8F8-3C9B-4168-A1E1-B5C59FD3430E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3A8F8-3C9B-4168-A1E1-B5C59FD3430E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3A8F8-3C9B-4168-A1E1-B5C59FD3430E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3A8F8-3C9B-4168-A1E1-B5C59FD3430E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0196-C0FD-4E94-A5CE-405F7EEE9AFE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577-B902-4E4B-A152-9D16A49CAE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0196-C0FD-4E94-A5CE-405F7EEE9AFE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577-B902-4E4B-A152-9D16A49CAE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0196-C0FD-4E94-A5CE-405F7EEE9AFE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577-B902-4E4B-A152-9D16A49CAE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0196-C0FD-4E94-A5CE-405F7EEE9AFE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577-B902-4E4B-A152-9D16A49CAE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0196-C0FD-4E94-A5CE-405F7EEE9AFE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577-B902-4E4B-A152-9D16A49CAE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0196-C0FD-4E94-A5CE-405F7EEE9AFE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577-B902-4E4B-A152-9D16A49CAE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0196-C0FD-4E94-A5CE-405F7EEE9AFE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577-B902-4E4B-A152-9D16A49CAE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0196-C0FD-4E94-A5CE-405F7EEE9AFE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577-B902-4E4B-A152-9D16A49CAE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0196-C0FD-4E94-A5CE-405F7EEE9AFE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577-B902-4E4B-A152-9D16A49CAE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0196-C0FD-4E94-A5CE-405F7EEE9AFE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577-B902-4E4B-A152-9D16A49CAE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0196-C0FD-4E94-A5CE-405F7EEE9AFE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577-B902-4E4B-A152-9D16A49CAE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00196-C0FD-4E94-A5CE-405F7EEE9AFE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F2577-B902-4E4B-A152-9D16A49CAE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7772400" cy="1470025"/>
          </a:xfrm>
        </p:spPr>
        <p:txBody>
          <a:bodyPr/>
          <a:lstStyle/>
          <a:p>
            <a:r>
              <a:rPr lang="fr-FR" dirty="0" smtClean="0"/>
              <a:t>PRESENTATION  DU  CONGO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8064896" cy="3816424"/>
          </a:xfrm>
        </p:spPr>
        <p:txBody>
          <a:bodyPr>
            <a:normAutofit lnSpcReduction="10000"/>
          </a:bodyPr>
          <a:lstStyle/>
          <a:p>
            <a:r>
              <a:rPr lang="fr-FR" dirty="0"/>
              <a:t> </a:t>
            </a:r>
            <a:r>
              <a:rPr lang="fr-FR" dirty="0" smtClean="0"/>
              <a:t>Atelier sous-régional de formation sur le portail</a:t>
            </a:r>
          </a:p>
          <a:p>
            <a:r>
              <a:rPr lang="fr-FR" dirty="0" smtClean="0"/>
              <a:t>Phytosanitaire International(PPI)  </a:t>
            </a:r>
          </a:p>
          <a:p>
            <a:endParaRPr lang="fr-FR" dirty="0" smtClean="0"/>
          </a:p>
          <a:p>
            <a:r>
              <a:rPr lang="fr-FR" dirty="0" smtClean="0"/>
              <a:t>25-28  Juin 2013</a:t>
            </a:r>
          </a:p>
          <a:p>
            <a:endParaRPr lang="fr-FR" dirty="0" smtClean="0"/>
          </a:p>
          <a:p>
            <a:r>
              <a:rPr lang="fr-FR" dirty="0" smtClean="0"/>
              <a:t>A. LOUHOUARI TOKOZABA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4624"/>
            <a:ext cx="8229600" cy="6552728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b="1" dirty="0" smtClean="0">
                <a:solidFill>
                  <a:srgbClr val="FF0000"/>
                </a:solidFill>
              </a:rPr>
              <a:t>Gestion de l’information</a:t>
            </a:r>
          </a:p>
          <a:p>
            <a:pPr marL="13716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b="1" dirty="0" smtClean="0"/>
              <a:t>En cas d’attaques ou d’invasion des organismes nuisibles, l’information suit le schéma suivant:</a:t>
            </a:r>
          </a:p>
          <a:p>
            <a:pPr marL="13716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dirty="0" smtClean="0"/>
              <a:t>Producteurs </a:t>
            </a:r>
            <a:r>
              <a:rPr lang="fr-FR" dirty="0" smtClean="0">
                <a:sym typeface="Wingdings" pitchFamily="2" charset="2"/>
              </a:rPr>
              <a:t> </a:t>
            </a:r>
            <a:r>
              <a:rPr lang="fr-FR" dirty="0" smtClean="0"/>
              <a:t>secteurs agricoles_ </a:t>
            </a:r>
            <a:r>
              <a:rPr lang="fr-FR" dirty="0" smtClean="0">
                <a:sym typeface="Wingdings" pitchFamily="2" charset="2"/>
              </a:rPr>
              <a:t> </a:t>
            </a:r>
            <a:r>
              <a:rPr lang="fr-FR" dirty="0" smtClean="0"/>
              <a:t>directions départementales</a:t>
            </a:r>
            <a:r>
              <a:rPr lang="fr-FR" dirty="0" smtClean="0">
                <a:sym typeface="Wingdings" pitchFamily="2" charset="2"/>
              </a:rPr>
              <a:t>  </a:t>
            </a:r>
            <a:r>
              <a:rPr lang="fr-FR" dirty="0" smtClean="0"/>
              <a:t>directions générale </a:t>
            </a:r>
            <a:r>
              <a:rPr lang="fr-FR" dirty="0" smtClean="0">
                <a:sym typeface="Wingdings" pitchFamily="2" charset="2"/>
              </a:rPr>
              <a:t> </a:t>
            </a:r>
            <a:r>
              <a:rPr lang="fr-FR" dirty="0" smtClean="0"/>
              <a:t>direction de la production agricole et de la Protection des Végétaux </a:t>
            </a:r>
            <a:r>
              <a:rPr lang="fr-FR" dirty="0" smtClean="0">
                <a:sym typeface="Wingdings" pitchFamily="2" charset="2"/>
              </a:rPr>
              <a:t> </a:t>
            </a:r>
            <a:r>
              <a:rPr lang="fr-FR" dirty="0" smtClean="0"/>
              <a:t> service de la protection des végétaux</a:t>
            </a:r>
          </a:p>
          <a:p>
            <a:pPr marL="13716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b="1" dirty="0" smtClean="0"/>
              <a:t>En cas d’interception aux postes frontières</a:t>
            </a:r>
          </a:p>
          <a:p>
            <a:pPr marL="13716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dirty="0" smtClean="0"/>
              <a:t>Postes de contrôle  Contrôle phytosanitaires</a:t>
            </a:r>
            <a:r>
              <a:rPr lang="fr-FR" dirty="0" smtClean="0">
                <a:sym typeface="Wingdings" pitchFamily="2" charset="2"/>
              </a:rPr>
              <a:t></a:t>
            </a:r>
            <a:r>
              <a:rPr lang="fr-FR" dirty="0" smtClean="0"/>
              <a:t>Directions Départementales de l’Agriculture </a:t>
            </a:r>
            <a:r>
              <a:rPr lang="fr-FR" dirty="0" smtClean="0">
                <a:sym typeface="Wingdings" pitchFamily="2" charset="2"/>
              </a:rPr>
              <a:t> </a:t>
            </a:r>
            <a:r>
              <a:rPr lang="fr-FR" dirty="0" smtClean="0"/>
              <a:t>Direction Générale de l’Agriculture </a:t>
            </a:r>
            <a:r>
              <a:rPr lang="fr-FR" dirty="0" smtClean="0">
                <a:sym typeface="Wingdings" pitchFamily="2" charset="2"/>
              </a:rPr>
              <a:t> </a:t>
            </a:r>
            <a:r>
              <a:rPr lang="fr-FR" dirty="0" smtClean="0"/>
              <a:t>Direction  de la Production Agricole et de la Protection des Végétaux </a:t>
            </a:r>
            <a:r>
              <a:rPr lang="fr-FR" dirty="0" smtClean="0">
                <a:sym typeface="Wingdings" pitchFamily="2" charset="2"/>
              </a:rPr>
              <a:t> Service de la protection des végétaux </a:t>
            </a:r>
            <a:endParaRPr lang="fr-FR" dirty="0" smtClean="0"/>
          </a:p>
          <a:p>
            <a:pPr marL="137160" indent="0" algn="just">
              <a:buNone/>
            </a:pPr>
            <a:endParaRPr lang="fr-FR" dirty="0" smtClean="0"/>
          </a:p>
          <a:p>
            <a:pPr marL="137160" indent="0" algn="just"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b="1" dirty="0" smtClean="0"/>
              <a:t>Dispositions nationales en vigueur sur la question </a:t>
            </a:r>
            <a:endParaRPr lang="fr-FR" dirty="0" smtClean="0"/>
          </a:p>
          <a:p>
            <a:pPr lvl="0" algn="just"/>
            <a:r>
              <a:rPr lang="fr-FR" dirty="0" smtClean="0"/>
              <a:t>Loi 52-1256  du 26 novembre 1952 relative à l’organisation de la protection des végétaux dans les territoires relevant du ministère de la France d’Outre Mer</a:t>
            </a:r>
          </a:p>
          <a:p>
            <a:pPr lvl="0" algn="just"/>
            <a:r>
              <a:rPr lang="fr-FR" dirty="0" smtClean="0"/>
              <a:t>  Décret n° 55/1219 du 13 septembre 1955 portant règlement d’administration publique fixant les conditions d’application de la loi du 26 novembre 1952 relative à l’organisation de la protection des végétaux dans les territoires relevant du ministère de la France d’Outre Mer </a:t>
            </a:r>
            <a:r>
              <a:rPr lang="fr-FR" b="1" dirty="0" smtClean="0"/>
              <a:t> </a:t>
            </a:r>
            <a:endParaRPr lang="fr-FR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467544" y="33265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Législation et réglementation</a:t>
            </a:r>
            <a:endParaRPr lang="fr-F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pPr lvl="0" algn="just"/>
            <a:r>
              <a:rPr lang="fr-FR" dirty="0" smtClean="0"/>
              <a:t>Décret n°2010-694 du 4 novembre 2010 </a:t>
            </a:r>
          </a:p>
          <a:p>
            <a:pPr algn="just"/>
            <a:r>
              <a:rPr lang="fr-FR" dirty="0" smtClean="0"/>
              <a:t> portant création, attributions, organisation et fonctionnement du comité national de gestion des pesticides </a:t>
            </a:r>
          </a:p>
          <a:p>
            <a:pPr lvl="0" algn="just"/>
            <a:r>
              <a:rPr lang="fr-FR" dirty="0" smtClean="0"/>
              <a:t>Arrêté n° 3401 du 23 avril 1976 portant création des postes de police phytosanitaire</a:t>
            </a:r>
          </a:p>
          <a:p>
            <a:pPr algn="just"/>
            <a:r>
              <a:rPr lang="fr-FR" dirty="0" smtClean="0"/>
              <a:t>Arrêté n° 2866/MAE/MEFB du 3 juillet 2008 fixant des frais des inspections, des prestations zoo sanitaires, phytosanitaires et des documents  sanitaires réglementaires.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67544" y="683404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Législation et réglementation</a:t>
            </a:r>
            <a:endParaRPr lang="fr-F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5"/>
            <a:ext cx="8229600" cy="3528392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Le port maritime de Pointe- Noire</a:t>
            </a:r>
          </a:p>
          <a:p>
            <a:r>
              <a:rPr lang="fr-FR" dirty="0" smtClean="0"/>
              <a:t>L’aéroport  Agostino Neto de Pointe-Noire</a:t>
            </a:r>
          </a:p>
          <a:p>
            <a:r>
              <a:rPr lang="fr-FR" dirty="0" smtClean="0"/>
              <a:t>L’aéroport Maya- Maya de Brazzaville</a:t>
            </a:r>
          </a:p>
          <a:p>
            <a:r>
              <a:rPr lang="fr-FR" dirty="0" smtClean="0"/>
              <a:t>Le port fluvial (</a:t>
            </a:r>
            <a:r>
              <a:rPr lang="fr-FR" dirty="0" err="1" smtClean="0"/>
              <a:t>beach</a:t>
            </a:r>
            <a:r>
              <a:rPr lang="fr-FR" dirty="0" smtClean="0"/>
              <a:t>) de Brazzaville</a:t>
            </a:r>
          </a:p>
          <a:p>
            <a:r>
              <a:rPr lang="fr-FR" dirty="0" smtClean="0"/>
              <a:t>Le port traditionnel de Yoro</a:t>
            </a:r>
          </a:p>
          <a:p>
            <a:r>
              <a:rPr lang="fr-FR" dirty="0" smtClean="0"/>
              <a:t>Autres points d’entrées : frontières terrestres </a:t>
            </a:r>
            <a:r>
              <a:rPr lang="fr-FR" dirty="0" err="1" smtClean="0"/>
              <a:t>Pokola</a:t>
            </a:r>
            <a:r>
              <a:rPr lang="fr-FR" dirty="0" smtClean="0"/>
              <a:t>, </a:t>
            </a:r>
            <a:r>
              <a:rPr lang="fr-FR" dirty="0" err="1" smtClean="0"/>
              <a:t>Bétou</a:t>
            </a:r>
            <a:r>
              <a:rPr lang="fr-FR" dirty="0" smtClean="0"/>
              <a:t>, </a:t>
            </a:r>
            <a:r>
              <a:rPr lang="fr-FR" dirty="0" err="1" smtClean="0"/>
              <a:t>Bouémba</a:t>
            </a:r>
            <a:r>
              <a:rPr lang="fr-FR" dirty="0" smtClean="0"/>
              <a:t>, </a:t>
            </a:r>
            <a:r>
              <a:rPr lang="fr-FR" dirty="0" err="1" smtClean="0"/>
              <a:t>Mbinda</a:t>
            </a:r>
            <a:r>
              <a:rPr lang="fr-FR" dirty="0" smtClean="0"/>
              <a:t>, </a:t>
            </a:r>
            <a:r>
              <a:rPr lang="fr-FR" dirty="0" err="1" smtClean="0"/>
              <a:t>Kimongo</a:t>
            </a:r>
            <a:r>
              <a:rPr lang="fr-FR" dirty="0" smtClean="0"/>
              <a:t> etc.</a:t>
            </a: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90025" y="620687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Les points d’entrée officiels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00764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Récents signalements des nuisibles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2592288"/>
          </a:xfrm>
        </p:spPr>
        <p:txBody>
          <a:bodyPr>
            <a:normAutofit/>
          </a:bodyPr>
          <a:lstStyle/>
          <a:p>
            <a:r>
              <a:rPr lang="fr-FR" sz="3400" dirty="0" smtClean="0"/>
              <a:t>La mosaïque africaine du manioc.</a:t>
            </a:r>
          </a:p>
          <a:p>
            <a:pPr marL="0" indent="0">
              <a:buNone/>
            </a:pPr>
            <a:endParaRPr lang="fr-FR" sz="3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actions d’urgence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Pour parvenir à l’éradication de la mosaïque africaine du manioc, l’activité de multiplication et de distribution des boutures saines de manioc continuent à se faire avec les projets.</a:t>
            </a:r>
          </a:p>
          <a:p>
            <a:pPr marL="0" indent="0">
              <a:buNone/>
            </a:pPr>
            <a:r>
              <a:rPr lang="fr-FR" dirty="0" smtClean="0"/>
              <a:t>N.B: ce qui est intéressant, les producteurs se sont appropriés l’activité, ils ont tendance aujourd’hui à aller vers les multiplicateurs pour s’y approvisionner.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non conformité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fr-FR" dirty="0" smtClean="0"/>
              <a:t>Le Congo exporte:  du bois, le cacao(reprise de la commercialisation officielle).</a:t>
            </a:r>
          </a:p>
          <a:p>
            <a:pPr algn="ctr"/>
            <a:r>
              <a:rPr lang="fr-FR" dirty="0" smtClean="0"/>
              <a:t> Cette exportation se fait en conformité avec la règlementation.</a:t>
            </a: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Perspectives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Nécessité de refaire l’organigramme de la DPAPV, pour permettre ne-fût-ce que les relations fonctionnelles entre les postes de contrôle et la DPAPV. </a:t>
            </a:r>
          </a:p>
          <a:p>
            <a:r>
              <a:rPr lang="fr-FR" dirty="0" smtClean="0"/>
              <a:t>Faire le plaidoyer auprès de la hiérarchie sur la nécessité de former les inspecteurs, d’aménager des locaux au niveau des postes de contrôle phyto, de continuer à réglementer les points d’entrée qui fonctionnent sans texte.</a:t>
            </a:r>
          </a:p>
          <a:p>
            <a:r>
              <a:rPr lang="fr-FR" dirty="0" smtClean="0"/>
              <a:t>NB: ceci est déjà pris en ligne de compte dans la stratégie.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Perspectives(suite)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Actualisation de la loi sur la protection des végétaux( elle est en cours)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Merci pour votre aimable attention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l’Expose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1- Introduction</a:t>
            </a:r>
          </a:p>
          <a:p>
            <a:r>
              <a:rPr lang="fr-FR" dirty="0" smtClean="0"/>
              <a:t>Point de contact officiel/Editeur</a:t>
            </a:r>
          </a:p>
          <a:p>
            <a:r>
              <a:rPr lang="fr-FR" dirty="0" smtClean="0"/>
              <a:t>2- structure de l’ONPV</a:t>
            </a:r>
          </a:p>
          <a:p>
            <a:r>
              <a:rPr lang="fr-FR" dirty="0" smtClean="0"/>
              <a:t>Points d’entrée</a:t>
            </a:r>
          </a:p>
          <a:p>
            <a:endParaRPr lang="fr-FR" dirty="0" smtClean="0"/>
          </a:p>
          <a:p>
            <a:r>
              <a:rPr lang="fr-FR" dirty="0" smtClean="0"/>
              <a:t>3- Législation et Règlementation</a:t>
            </a:r>
          </a:p>
          <a:p>
            <a:pPr marL="0" indent="0">
              <a:buNone/>
            </a:pPr>
            <a:r>
              <a:rPr lang="fr-FR" dirty="0" smtClean="0"/>
              <a:t>. 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6-Récents signalements de nuisibles</a:t>
            </a:r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l’exposé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7- Actions d’urgence</a:t>
            </a:r>
          </a:p>
          <a:p>
            <a:r>
              <a:rPr lang="fr-FR" dirty="0"/>
              <a:t>8</a:t>
            </a:r>
            <a:r>
              <a:rPr lang="fr-FR" dirty="0" smtClean="0"/>
              <a:t>- La non conformité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010747"/>
          </a:xfrm>
        </p:spPr>
        <p:txBody>
          <a:bodyPr>
            <a:normAutofit fontScale="92500" lnSpcReduction="10000"/>
          </a:bodyPr>
          <a:lstStyle/>
          <a:p>
            <a:pPr marL="137160" indent="0" algn="just">
              <a:buNone/>
            </a:pPr>
            <a:r>
              <a:rPr lang="fr-FR" dirty="0" smtClean="0"/>
              <a:t>                               Introduction</a:t>
            </a:r>
          </a:p>
          <a:p>
            <a:pPr marL="137160" indent="0" algn="just">
              <a:buNone/>
            </a:pPr>
            <a:r>
              <a:rPr lang="fr-FR" dirty="0" smtClean="0"/>
              <a:t>Situé en Afrique centrale, le Congo s’étend sur une</a:t>
            </a:r>
          </a:p>
          <a:p>
            <a:pPr marL="137160" indent="0" algn="just">
              <a:buNone/>
            </a:pPr>
            <a:r>
              <a:rPr lang="fr-FR" dirty="0" smtClean="0"/>
              <a:t> superficie de 342000km2 et se limite au nord par le Cameroun et la R.C.A, au sud par l’Angola, à l’est par le   Congo démocratique, à l’ouest par le Gabon et l’océan Atlantique.</a:t>
            </a:r>
          </a:p>
          <a:p>
            <a:pPr marL="137160" indent="0" algn="just">
              <a:buNone/>
            </a:pPr>
            <a:r>
              <a:rPr lang="fr-FR" dirty="0" smtClean="0"/>
              <a:t>Le Congo a un climat chaud et humide, il figure parmi les pays les plus arrosés du continent grâce à son réseau hydrographique </a:t>
            </a:r>
            <a:r>
              <a:rPr lang="fr-FR" dirty="0" err="1" smtClean="0"/>
              <a:t>riche.Sa</a:t>
            </a:r>
            <a:r>
              <a:rPr lang="fr-FR" dirty="0" smtClean="0"/>
              <a:t> pluviométrie est aussi importante, puisqu’elle varie entre 1200 et 2000mm d’eau/an.</a:t>
            </a:r>
          </a:p>
          <a:p>
            <a:pPr marL="137160" indent="0" algn="just">
              <a:buNone/>
            </a:pPr>
            <a:r>
              <a:rPr lang="fr-FR" dirty="0" smtClean="0"/>
              <a:t>Sa population est de 3,5 millions d’habitants, dont48% d’hommes et 52% de femmes</a:t>
            </a:r>
            <a:r>
              <a:rPr lang="fr-FR" dirty="0"/>
              <a:t>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Le Congo dispose de 10 </a:t>
            </a:r>
            <a:r>
              <a:rPr lang="fr-FR" dirty="0" err="1" smtClean="0"/>
              <a:t>millons</a:t>
            </a:r>
            <a:r>
              <a:rPr lang="fr-FR" dirty="0" smtClean="0"/>
              <a:t> d’ha de terre cultivable,2% seulement est mis en valeur; les cultures vivrières(manioc, banane, arachide) occupent 75% des terres, et celles de rente couvrent les 25% restants.</a:t>
            </a:r>
          </a:p>
          <a:p>
            <a:r>
              <a:rPr lang="fr-FR" dirty="0" smtClean="0"/>
              <a:t>Son économie est basée essentiellement sur l’exploitation du bois et du pétrole, mais la commercialisation du cacao a repris cette année.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mtClean="0"/>
              <a:t>  </a:t>
            </a:r>
            <a:r>
              <a:rPr lang="fr-FR" dirty="0" smtClean="0"/>
              <a:t>de l’ONPV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b="1" dirty="0" smtClean="0"/>
              <a:t>Direction de la production agricole et de la Protection des végétaux : 4 services</a:t>
            </a:r>
          </a:p>
          <a:p>
            <a:pPr lvl="1" algn="just"/>
            <a:r>
              <a:rPr lang="fr-FR" b="1" dirty="0" smtClean="0"/>
              <a:t>Service de la Protection des Végétaux</a:t>
            </a:r>
          </a:p>
          <a:p>
            <a:pPr lvl="1" algn="just"/>
            <a:r>
              <a:rPr lang="fr-FR" b="1" dirty="0" smtClean="0"/>
              <a:t>Service des Cultures industrielles et fruitières</a:t>
            </a:r>
          </a:p>
          <a:p>
            <a:pPr lvl="1" algn="just"/>
            <a:r>
              <a:rPr lang="fr-FR" b="1" dirty="0" smtClean="0"/>
              <a:t>Service des cultures vivrières et maraîchères</a:t>
            </a:r>
          </a:p>
          <a:p>
            <a:pPr lvl="1" algn="just"/>
            <a:r>
              <a:rPr lang="fr-FR" b="1" dirty="0" smtClean="0"/>
              <a:t>Service de contrôle de la qualité  des produits agricoles</a:t>
            </a:r>
          </a:p>
          <a:p>
            <a:pPr lvl="1" algn="just"/>
            <a:endParaRPr lang="fr-F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Organisation Nationale de la protection des végétaux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None/>
            </a:pPr>
            <a:r>
              <a:rPr lang="fr-FR" sz="3600" dirty="0" smtClean="0"/>
              <a:t>Le Service de la Protection des Végétaux,</a:t>
            </a:r>
          </a:p>
          <a:p>
            <a:pPr lvl="1" algn="just">
              <a:buNone/>
            </a:pPr>
            <a:r>
              <a:rPr lang="fr-FR" dirty="0" smtClean="0"/>
              <a:t> est structuré en trois bureaux:</a:t>
            </a:r>
            <a:endParaRPr lang="fr-FR" b="1" dirty="0" smtClean="0"/>
          </a:p>
          <a:p>
            <a:pPr lvl="1" algn="just">
              <a:buNone/>
            </a:pPr>
            <a:r>
              <a:rPr lang="fr-FR" dirty="0" smtClean="0"/>
              <a:t>    -bureau de l’Inspection phytosanitaire et de quarantaine</a:t>
            </a:r>
          </a:p>
          <a:p>
            <a:pPr lvl="1" algn="just">
              <a:buNone/>
            </a:pPr>
            <a:r>
              <a:rPr lang="fr-FR" dirty="0" smtClean="0"/>
              <a:t>      -bureau de Défense des cultures</a:t>
            </a:r>
          </a:p>
          <a:p>
            <a:pPr marL="457200" lvl="1" indent="0" algn="just">
              <a:buNone/>
            </a:pPr>
            <a:r>
              <a:rPr lang="fr-FR" dirty="0" smtClean="0"/>
              <a:t>       -bureau  des Enquêtes phytosanitaires et de la</a:t>
            </a:r>
          </a:p>
          <a:p>
            <a:pPr marL="457200" lvl="1" indent="0" algn="just">
              <a:buNone/>
            </a:pPr>
            <a:r>
              <a:rPr lang="fr-FR" dirty="0"/>
              <a:t> </a:t>
            </a:r>
            <a:r>
              <a:rPr lang="fr-FR" dirty="0" smtClean="0"/>
              <a:t>      signalisation.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Organigramme de l’ONPV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1986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Missions de l’ONPV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None/>
            </a:pPr>
            <a:r>
              <a:rPr lang="fr-FR" sz="3600" dirty="0" smtClean="0"/>
              <a:t>- </a:t>
            </a:r>
            <a:r>
              <a:rPr lang="fr-FR" dirty="0" smtClean="0"/>
              <a:t>Assurer la surveillance phytosanitaire, la diffusion des informations sur les ennemis des cultures et des produits stockés</a:t>
            </a:r>
          </a:p>
          <a:p>
            <a:pPr lvl="1" algn="just"/>
            <a:r>
              <a:rPr lang="fr-FR" dirty="0" smtClean="0"/>
              <a:t>Suivre toutes les activités de défense des cultures</a:t>
            </a:r>
          </a:p>
          <a:p>
            <a:pPr lvl="1" algn="just"/>
            <a:r>
              <a:rPr lang="fr-FR" dirty="0" smtClean="0"/>
              <a:t>Evaluer les pertes dues aux nuisibles et proposer des mesures de prévention et de lutte</a:t>
            </a:r>
          </a:p>
          <a:p>
            <a:pPr lvl="1" algn="just"/>
            <a:r>
              <a:rPr lang="fr-FR" dirty="0" smtClean="0"/>
              <a:t>Assurer le contrôle phytosanitaire aux frontières</a:t>
            </a:r>
          </a:p>
          <a:p>
            <a:pPr lvl="1" algn="just">
              <a:buNone/>
            </a:pPr>
            <a:r>
              <a:rPr lang="fr-FR" dirty="0" smtClean="0"/>
              <a:t>(Loi 52-1256  du 26 novembre 1952 et Décrets d’application)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789</Words>
  <Application>Microsoft Office PowerPoint</Application>
  <PresentationFormat>Affichage à l'écran (4:3)</PresentationFormat>
  <Paragraphs>95</Paragraphs>
  <Slides>19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PRESENTATION  DU  CONGO</vt:lpstr>
      <vt:lpstr>Plan de l’Expose</vt:lpstr>
      <vt:lpstr>Plan de l’exposé (suite)</vt:lpstr>
      <vt:lpstr>Présentation PowerPoint</vt:lpstr>
      <vt:lpstr>Introduction (suite)</vt:lpstr>
      <vt:lpstr>  de l’ONPV</vt:lpstr>
      <vt:lpstr>Organisation Nationale de la protection des végétaux</vt:lpstr>
      <vt:lpstr>Organigramme de l’ONPV</vt:lpstr>
      <vt:lpstr>Missions de l’ONPV</vt:lpstr>
      <vt:lpstr>Présentation PowerPoint</vt:lpstr>
      <vt:lpstr>Présentation PowerPoint</vt:lpstr>
      <vt:lpstr>Présentation PowerPoint</vt:lpstr>
      <vt:lpstr>Présentation PowerPoint</vt:lpstr>
      <vt:lpstr>Récents signalements des nuisibles</vt:lpstr>
      <vt:lpstr>Les actions d’urgence</vt:lpstr>
      <vt:lpstr>La non conformité</vt:lpstr>
      <vt:lpstr>Perspectives</vt:lpstr>
      <vt:lpstr>Perspectives(suite)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DU  CONGO</dc:title>
  <dc:creator>l</dc:creator>
  <cp:lastModifiedBy>Alphonsine LOUWARI</cp:lastModifiedBy>
  <cp:revision>82</cp:revision>
  <dcterms:created xsi:type="dcterms:W3CDTF">2012-10-26T15:56:28Z</dcterms:created>
  <dcterms:modified xsi:type="dcterms:W3CDTF">2013-06-25T13:15:36Z</dcterms:modified>
</cp:coreProperties>
</file>