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72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AB191B-2470-4558-8F52-89254764081C}" type="datetimeFigureOut">
              <a:rPr lang="fr-FR" smtClean="0"/>
              <a:pPr/>
              <a:t>25/06/2013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373AC5-2B59-4DBB-BE06-DA1866C1CA6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373AC5-2B59-4DBB-BE06-DA1866C1CA60}" type="slidenum">
              <a:rPr lang="fr-FR" smtClean="0"/>
              <a:pPr/>
              <a:t>5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A458D-AE78-46D8-8455-8336C66FD193}" type="datetimeFigureOut">
              <a:rPr lang="fr-FR" smtClean="0"/>
              <a:pPr/>
              <a:t>25/06/2013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81DD5-9840-4566-B81E-6C279B6B218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A458D-AE78-46D8-8455-8336C66FD193}" type="datetimeFigureOut">
              <a:rPr lang="fr-FR" smtClean="0"/>
              <a:pPr/>
              <a:t>25/06/2013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81DD5-9840-4566-B81E-6C279B6B218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A458D-AE78-46D8-8455-8336C66FD193}" type="datetimeFigureOut">
              <a:rPr lang="fr-FR" smtClean="0"/>
              <a:pPr/>
              <a:t>25/06/2013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81DD5-9840-4566-B81E-6C279B6B218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A458D-AE78-46D8-8455-8336C66FD193}" type="datetimeFigureOut">
              <a:rPr lang="fr-FR" smtClean="0"/>
              <a:pPr/>
              <a:t>25/06/2013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81DD5-9840-4566-B81E-6C279B6B218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A458D-AE78-46D8-8455-8336C66FD193}" type="datetimeFigureOut">
              <a:rPr lang="fr-FR" smtClean="0"/>
              <a:pPr/>
              <a:t>25/06/2013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81DD5-9840-4566-B81E-6C279B6B218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A458D-AE78-46D8-8455-8336C66FD193}" type="datetimeFigureOut">
              <a:rPr lang="fr-FR" smtClean="0"/>
              <a:pPr/>
              <a:t>25/06/2013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81DD5-9840-4566-B81E-6C279B6B218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A458D-AE78-46D8-8455-8336C66FD193}" type="datetimeFigureOut">
              <a:rPr lang="fr-FR" smtClean="0"/>
              <a:pPr/>
              <a:t>25/06/2013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81DD5-9840-4566-B81E-6C279B6B218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A458D-AE78-46D8-8455-8336C66FD193}" type="datetimeFigureOut">
              <a:rPr lang="fr-FR" smtClean="0"/>
              <a:pPr/>
              <a:t>25/06/2013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81DD5-9840-4566-B81E-6C279B6B218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A458D-AE78-46D8-8455-8336C66FD193}" type="datetimeFigureOut">
              <a:rPr lang="fr-FR" smtClean="0"/>
              <a:pPr/>
              <a:t>25/06/2013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81DD5-9840-4566-B81E-6C279B6B218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A458D-AE78-46D8-8455-8336C66FD193}" type="datetimeFigureOut">
              <a:rPr lang="fr-FR" smtClean="0"/>
              <a:pPr/>
              <a:t>25/06/2013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81DD5-9840-4566-B81E-6C279B6B218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A458D-AE78-46D8-8455-8336C66FD193}" type="datetimeFigureOut">
              <a:rPr lang="fr-FR" smtClean="0"/>
              <a:pPr/>
              <a:t>25/06/2013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81DD5-9840-4566-B81E-6C279B6B218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0A458D-AE78-46D8-8455-8336C66FD193}" type="datetimeFigureOut">
              <a:rPr lang="fr-FR" smtClean="0"/>
              <a:pPr/>
              <a:t>25/06/2013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581DD5-9840-4566-B81E-6C279B6B218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28596" y="857232"/>
            <a:ext cx="8501122" cy="2743219"/>
          </a:xfrm>
        </p:spPr>
        <p:txBody>
          <a:bodyPr>
            <a:noAutofit/>
          </a:bodyPr>
          <a:lstStyle/>
          <a:p>
            <a:r>
              <a:rPr lang="fr-FR" sz="3600" dirty="0" smtClean="0"/>
              <a:t>ATELIER DE FORMATION SUR LE PORTAIL </a:t>
            </a:r>
            <a:r>
              <a:rPr lang="fr-FR" sz="3600" smtClean="0"/>
              <a:t>PHYTOSANITAIRE INTERNATIONAL (PPI)</a:t>
            </a:r>
            <a:r>
              <a:rPr lang="fr-FR" sz="3600" dirty="0" smtClean="0"/>
              <a:t/>
            </a:r>
            <a:br>
              <a:rPr lang="fr-FR" sz="3600" dirty="0" smtClean="0"/>
            </a:br>
            <a:r>
              <a:rPr lang="fr-FR" sz="3600" dirty="0" smtClean="0"/>
              <a:t>DU 24 AU 28 Juin 2013</a:t>
            </a:r>
            <a:br>
              <a:rPr lang="fr-FR" sz="3600" dirty="0" smtClean="0"/>
            </a:br>
            <a:r>
              <a:rPr lang="fr-FR" sz="3600" dirty="0" smtClean="0"/>
              <a:t>Libreville, Gabon</a:t>
            </a:r>
            <a:br>
              <a:rPr lang="fr-FR" sz="3600" dirty="0" smtClean="0"/>
            </a:br>
            <a:endParaRPr lang="fr-FR" sz="36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14348" y="3857628"/>
            <a:ext cx="8072494" cy="2714644"/>
          </a:xfrm>
        </p:spPr>
        <p:txBody>
          <a:bodyPr>
            <a:noAutofit/>
          </a:bodyPr>
          <a:lstStyle/>
          <a:p>
            <a:r>
              <a:rPr lang="fr-FR" dirty="0" smtClean="0">
                <a:solidFill>
                  <a:srgbClr val="C00000"/>
                </a:solidFill>
              </a:rPr>
              <a:t>Les obligations de notification </a:t>
            </a:r>
          </a:p>
          <a:p>
            <a:r>
              <a:rPr lang="fr-FR" dirty="0" smtClean="0">
                <a:solidFill>
                  <a:srgbClr val="C00000"/>
                </a:solidFill>
              </a:rPr>
              <a:t>O</a:t>
            </a:r>
            <a:r>
              <a:rPr lang="fr-FR" dirty="0" smtClean="0">
                <a:solidFill>
                  <a:srgbClr val="C00000"/>
                </a:solidFill>
              </a:rPr>
              <a:t>NPV - Tchad</a:t>
            </a:r>
          </a:p>
          <a:p>
            <a:r>
              <a:rPr lang="fr-FR" dirty="0" smtClean="0">
                <a:solidFill>
                  <a:srgbClr val="C00000"/>
                </a:solidFill>
              </a:rPr>
              <a:t>Présenté par: Mme OKALA NELOUMTA MADIBE</a:t>
            </a:r>
            <a:endParaRPr lang="fr-FR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000124"/>
          </a:xfrm>
        </p:spPr>
        <p:txBody>
          <a:bodyPr>
            <a:normAutofit fontScale="90000"/>
          </a:bodyPr>
          <a:lstStyle/>
          <a:p>
            <a:pPr>
              <a:buFont typeface="Wingdings" pitchFamily="2" charset="2"/>
              <a:buChar char="Ø"/>
            </a:pPr>
            <a:r>
              <a:rPr lang="fr-FR" sz="3600" dirty="0" smtClean="0"/>
              <a:t>Les informations à communiquer suite à un événement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971808"/>
          </a:xfrm>
        </p:spPr>
        <p:txBody>
          <a:bodyPr/>
          <a:lstStyle/>
          <a:p>
            <a:r>
              <a:rPr lang="fr-FR" dirty="0" smtClean="0"/>
              <a:t>Signalement d’organismes </a:t>
            </a:r>
            <a:r>
              <a:rPr lang="fr-FR" dirty="0" smtClean="0"/>
              <a:t>nuisibles déterminés;</a:t>
            </a:r>
            <a:endParaRPr lang="fr-FR" dirty="0" smtClean="0"/>
          </a:p>
          <a:p>
            <a:r>
              <a:rPr lang="fr-FR" dirty="0" smtClean="0"/>
              <a:t>Mesures d’urgence;</a:t>
            </a:r>
          </a:p>
          <a:p>
            <a:r>
              <a:rPr lang="fr-FR" dirty="0" smtClean="0"/>
              <a:t>La </a:t>
            </a:r>
            <a:r>
              <a:rPr lang="fr-FR" dirty="0" smtClean="0"/>
              <a:t>non-conformité (délivrance de certificat phytosanitaire)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buFont typeface="Wingdings" pitchFamily="2" charset="2"/>
              <a:buChar char="Ø"/>
            </a:pPr>
            <a:r>
              <a:rPr lang="fr-FR" sz="3600" dirty="0" smtClean="0"/>
              <a:t>Les informations communiquées sur demande à une autre ONPV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r-FR" dirty="0" smtClean="0"/>
              <a:t>Dispositif  organisationnel pour la protection des </a:t>
            </a:r>
            <a:r>
              <a:rPr lang="fr-FR" dirty="0" smtClean="0"/>
              <a:t>végétaux (structure de l’ONPV);</a:t>
            </a:r>
            <a:endParaRPr lang="fr-FR" dirty="0" smtClean="0"/>
          </a:p>
          <a:p>
            <a:r>
              <a:rPr lang="fr-FR" dirty="0" smtClean="0"/>
              <a:t>Justification des restrictions </a:t>
            </a:r>
            <a:r>
              <a:rPr lang="fr-FR" dirty="0" smtClean="0"/>
              <a:t>phytosanitaires (loi </a:t>
            </a:r>
            <a:r>
              <a:rPr lang="fr-FR" dirty="0" smtClean="0"/>
              <a:t>n° </a:t>
            </a:r>
            <a:r>
              <a:rPr lang="fr-FR" dirty="0" smtClean="0"/>
              <a:t>14/PR/95 </a:t>
            </a:r>
            <a:r>
              <a:rPr lang="fr-FR" dirty="0" smtClean="0"/>
              <a:t>relative à la protection des végétaux et son décret d’application </a:t>
            </a:r>
            <a:r>
              <a:rPr lang="fr-FR" dirty="0" smtClean="0"/>
              <a:t>n°010/PR/MA/99);</a:t>
            </a:r>
            <a:endParaRPr lang="fr-FR" dirty="0" smtClean="0"/>
          </a:p>
          <a:p>
            <a:r>
              <a:rPr lang="fr-FR" dirty="0" smtClean="0"/>
              <a:t>Informations sur la situation d’organismes </a:t>
            </a:r>
            <a:r>
              <a:rPr lang="fr-FR" dirty="0" smtClean="0"/>
              <a:t>nuisibles réglementés </a:t>
            </a:r>
            <a:endParaRPr lang="fr-FR" dirty="0" smtClean="0"/>
          </a:p>
          <a:p>
            <a:pPr>
              <a:buFont typeface="Wingdings" pitchFamily="2" charset="2"/>
              <a:buChar char="Ø"/>
            </a:pPr>
            <a:r>
              <a:rPr lang="fr-FR" dirty="0" smtClean="0"/>
              <a:t>Les informations sur la mise en œuvre des normes</a:t>
            </a:r>
          </a:p>
          <a:p>
            <a:endParaRPr lang="fr-FR" dirty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3600" smtClean="0"/>
              <a:t>VIII- Difficultés </a:t>
            </a:r>
            <a:r>
              <a:rPr lang="fr-FR" sz="3600" dirty="0" smtClean="0"/>
              <a:t>de mise en œuvre de la Convention 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329642" cy="5257800"/>
          </a:xfrm>
        </p:spPr>
        <p:txBody>
          <a:bodyPr>
            <a:normAutofit fontScale="92500" lnSpcReduction="20000"/>
          </a:bodyPr>
          <a:lstStyle/>
          <a:p>
            <a:r>
              <a:rPr lang="fr-FR" dirty="0" smtClean="0"/>
              <a:t>Les mutations fréquentes des Points de Contacts officiels</a:t>
            </a:r>
          </a:p>
          <a:p>
            <a:r>
              <a:rPr lang="fr-FR" dirty="0" smtClean="0"/>
              <a:t>Le Point de Contact Officiel ne connais pas ou n’est pas suffisamment imprégné avec les différentes dispositions d’obligations de notification de la Convention Internationale pour la Protection des Végétaux</a:t>
            </a:r>
            <a:r>
              <a:rPr lang="fr-FR" dirty="0" smtClean="0"/>
              <a:t>;</a:t>
            </a:r>
          </a:p>
          <a:p>
            <a:r>
              <a:rPr lang="fr-FR" dirty="0" smtClean="0"/>
              <a:t>La </a:t>
            </a:r>
            <a:r>
              <a:rPr lang="fr-FR" dirty="0" smtClean="0"/>
              <a:t>non intégration des obligations de notification dans le programme d’activités de l’ONPV</a:t>
            </a:r>
            <a:r>
              <a:rPr lang="fr-FR" dirty="0" smtClean="0"/>
              <a:t>;</a:t>
            </a:r>
          </a:p>
          <a:p>
            <a:r>
              <a:rPr lang="fr-FR" dirty="0" smtClean="0"/>
              <a:t>Insuffisance des moyens financiers et humaines</a:t>
            </a:r>
            <a:endParaRPr lang="fr-FR" dirty="0" smtClean="0"/>
          </a:p>
          <a:p>
            <a:r>
              <a:rPr lang="fr-FR" dirty="0" smtClean="0"/>
              <a:t>Manque de réseau internet  pour faciliter les échanges d’informations avec le Secrétariat et les autres ONPV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r>
              <a:rPr lang="fr-FR" sz="3600" dirty="0" smtClean="0"/>
              <a:t>Conclusion et suggestions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14422"/>
            <a:ext cx="8329642" cy="5357850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fr-FR" dirty="0" smtClean="0"/>
              <a:t>Pour la mise en œuvre effective de la Convention, il faut:</a:t>
            </a:r>
          </a:p>
          <a:p>
            <a:pPr lvl="0">
              <a:buFont typeface="Wingdings" pitchFamily="2" charset="2"/>
              <a:buChar char="ü"/>
            </a:pPr>
            <a:r>
              <a:rPr lang="fr-FR" dirty="0" smtClean="0"/>
              <a:t>Intégrer </a:t>
            </a:r>
            <a:r>
              <a:rPr lang="fr-FR" dirty="0" smtClean="0"/>
              <a:t>les obligations de notification dans les programmes d’activités de </a:t>
            </a:r>
            <a:r>
              <a:rPr lang="fr-FR" dirty="0" smtClean="0"/>
              <a:t>l’ONPV;</a:t>
            </a:r>
          </a:p>
          <a:p>
            <a:pPr lvl="0">
              <a:buFont typeface="Wingdings" pitchFamily="2" charset="2"/>
              <a:buChar char="ü"/>
            </a:pPr>
            <a:endParaRPr lang="fr-FR" dirty="0" smtClean="0"/>
          </a:p>
          <a:p>
            <a:pPr lvl="0">
              <a:buFont typeface="Wingdings" pitchFamily="2" charset="2"/>
              <a:buChar char="ü"/>
            </a:pPr>
            <a:r>
              <a:rPr lang="fr-FR" dirty="0" smtClean="0"/>
              <a:t>Mettre à la disposition de l’ONPV des ressources nécessaires pour la mise en œuvre  de la Convention;</a:t>
            </a:r>
            <a:endParaRPr lang="fr-FR" dirty="0" smtClean="0"/>
          </a:p>
          <a:p>
            <a:pPr>
              <a:buNone/>
            </a:pPr>
            <a:r>
              <a:rPr lang="fr-FR" dirty="0" smtClean="0"/>
              <a:t> </a:t>
            </a:r>
          </a:p>
          <a:p>
            <a:pPr lvl="0">
              <a:buFont typeface="Wingdings" pitchFamily="2" charset="2"/>
              <a:buChar char="ü"/>
            </a:pPr>
            <a:r>
              <a:rPr lang="fr-FR" dirty="0" smtClean="0"/>
              <a:t>Renforcer la capacité opérationnelle des postes de contrôle et d’observation phytosanitaire dans le domaine d’échange </a:t>
            </a:r>
            <a:r>
              <a:rPr lang="fr-FR" dirty="0" smtClean="0"/>
              <a:t>d’informations phytosanitaires;</a:t>
            </a:r>
            <a:endParaRPr lang="fr-FR" dirty="0" smtClean="0"/>
          </a:p>
          <a:p>
            <a:pPr lvl="0"/>
            <a:endParaRPr lang="fr-FR" dirty="0" smtClean="0"/>
          </a:p>
          <a:p>
            <a:r>
              <a:rPr lang="fr-FR" dirty="0" smtClean="0"/>
              <a:t>  </a:t>
            </a:r>
            <a:endParaRPr lang="fr-F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endParaRPr lang="fr-FR" dirty="0" smtClean="0"/>
          </a:p>
          <a:p>
            <a:pPr algn="ctr">
              <a:buNone/>
            </a:pPr>
            <a:r>
              <a:rPr lang="fr-FR" sz="4000" dirty="0" smtClean="0"/>
              <a:t>MERCI POUR VOTRE AIMABLE ATTENTION</a:t>
            </a:r>
            <a:endParaRPr lang="fr-FR" sz="4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29642" cy="868346"/>
          </a:xfrm>
        </p:spPr>
        <p:txBody>
          <a:bodyPr>
            <a:normAutofit/>
          </a:bodyPr>
          <a:lstStyle/>
          <a:p>
            <a:r>
              <a:rPr lang="fr-FR" sz="3600" dirty="0" smtClean="0"/>
              <a:t>I-Présentation du Tchad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1500174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fr-FR" dirty="0" smtClean="0"/>
              <a:t>Superficie: 1.264.000 Km2</a:t>
            </a:r>
          </a:p>
          <a:p>
            <a:r>
              <a:rPr lang="fr-FR" dirty="0" smtClean="0"/>
              <a:t>Population: plus de 11.175.915 </a:t>
            </a:r>
            <a:r>
              <a:rPr lang="fr-FR" dirty="0" err="1" smtClean="0"/>
              <a:t>hbts</a:t>
            </a:r>
            <a:r>
              <a:rPr lang="fr-FR" dirty="0" smtClean="0"/>
              <a:t> (BCR,2010)</a:t>
            </a:r>
          </a:p>
          <a:p>
            <a:r>
              <a:rPr lang="fr-FR" dirty="0" smtClean="0"/>
              <a:t>Pays limitrophes: Libye au nord, Soudan à l’Est, le Niger, Nigeria, et le Cameroun à L’Ouest, la République Centrafricaine au Sud. </a:t>
            </a:r>
          </a:p>
          <a:p>
            <a:r>
              <a:rPr lang="fr-FR" dirty="0" smtClean="0"/>
              <a:t>Pays à vocation agro-pastorale et pétrolière depuis octobre 2003</a:t>
            </a:r>
          </a:p>
          <a:p>
            <a:r>
              <a:rPr lang="fr-FR" dirty="0" smtClean="0"/>
              <a:t>Les cultures principales: Les céréales, les légumineuses et les cultures de rente (coton, canne à sucre, gomme arabique),</a:t>
            </a:r>
          </a:p>
          <a:p>
            <a:r>
              <a:rPr lang="fr-FR" dirty="0" smtClean="0"/>
              <a:t>Deux saisons: sèche (8 mois) et pluvieuse (4 mois)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42910" y="0"/>
            <a:ext cx="8229600" cy="1500174"/>
          </a:xfrm>
        </p:spPr>
        <p:txBody>
          <a:bodyPr>
            <a:noAutofit/>
          </a:bodyPr>
          <a:lstStyle/>
          <a:p>
            <a:r>
              <a:rPr lang="fr-FR" sz="3600" dirty="0" smtClean="0"/>
              <a:t>II- Les structures de gestion de l’information de l’information phytosanitaire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Clr>
                <a:schemeClr val="tx1"/>
              </a:buClr>
            </a:pPr>
            <a:r>
              <a:rPr lang="fr-FR" dirty="0" smtClean="0"/>
              <a:t>La gestion de l’information phytosanitaire au Tchad relève de la Direction de la Protection des Végétaux et du Conditionnement/</a:t>
            </a:r>
            <a:r>
              <a:rPr lang="fr-FR" dirty="0" err="1" smtClean="0"/>
              <a:t>Minagri</a:t>
            </a:r>
            <a:r>
              <a:rPr lang="fr-FR" dirty="0" smtClean="0"/>
              <a:t> créée  en 1989 et structurée comme suit:</a:t>
            </a:r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fr-FR" dirty="0" smtClean="0"/>
              <a:t>Une Direction centrale avec 2 divisions techniques avec 5 services et 1division administrative et financière avec leurs attributions;</a:t>
            </a:r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fr-FR" dirty="0" smtClean="0"/>
              <a:t>22 bases phytosanitaires, 19 postes d’observations et 15 postes de contrôle phytosanitaires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dirty="0" smtClean="0"/>
              <a:t>III-Recueil des informations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625989"/>
          </a:xfrm>
        </p:spPr>
        <p:txBody>
          <a:bodyPr>
            <a:normAutofit/>
          </a:bodyPr>
          <a:lstStyle/>
          <a:p>
            <a:r>
              <a:rPr lang="fr-FR" dirty="0" smtClean="0"/>
              <a:t>Les informations relatives à la situation phytosanitaire de terrain sont collectées par les structures déconcentrées ci-dessus citées et transmise à la Direction Centrale pour être traitées sous forme de:</a:t>
            </a:r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fr-FR" dirty="0" smtClean="0"/>
              <a:t> Bulletin (décadaire, mensuel ou trimestriel) </a:t>
            </a:r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fr-FR" dirty="0" smtClean="0"/>
              <a:t>Fiche</a:t>
            </a:r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fr-FR" dirty="0" smtClean="0"/>
              <a:t>Rapport annuel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dirty="0" smtClean="0"/>
              <a:t>VI-Sources d’informations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fr-FR" dirty="0" smtClean="0"/>
              <a:t>Les structures déconcentrées de la DPVC (bases et postes de contrôle et d’observation phytosanitaire);</a:t>
            </a:r>
          </a:p>
          <a:p>
            <a:pPr>
              <a:lnSpc>
                <a:spcPct val="90000"/>
              </a:lnSpc>
            </a:pPr>
            <a:r>
              <a:rPr lang="fr-FR" dirty="0" smtClean="0"/>
              <a:t>Les autres services étatiques de développement rural les plus représentés sur le terrain;</a:t>
            </a:r>
          </a:p>
          <a:p>
            <a:pPr>
              <a:lnSpc>
                <a:spcPct val="90000"/>
              </a:lnSpc>
            </a:pPr>
            <a:r>
              <a:rPr lang="fr-FR" dirty="0" smtClean="0"/>
              <a:t>Les ONG;</a:t>
            </a:r>
          </a:p>
          <a:p>
            <a:pPr>
              <a:lnSpc>
                <a:spcPct val="90000"/>
              </a:lnSpc>
            </a:pPr>
            <a:r>
              <a:rPr lang="fr-FR" dirty="0" smtClean="0"/>
              <a:t>Les agriculteurs et les éleveurs;</a:t>
            </a:r>
          </a:p>
          <a:p>
            <a:pPr>
              <a:lnSpc>
                <a:spcPct val="90000"/>
              </a:lnSpc>
            </a:pPr>
            <a:r>
              <a:rPr lang="fr-FR" dirty="0" smtClean="0"/>
              <a:t>Les militaires 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3600" dirty="0" smtClean="0"/>
              <a:t>V-Moyens et méthodes de </a:t>
            </a:r>
            <a:r>
              <a:rPr lang="fr-FR" sz="3600" dirty="0" smtClean="0"/>
              <a:t>collectes d’information 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  <a:buClr>
                <a:schemeClr val="tx1"/>
              </a:buClr>
            </a:pPr>
            <a:r>
              <a:rPr lang="fr-FR" dirty="0" smtClean="0"/>
              <a:t>Les moyens matériels: radio (E/R), véhicules, consommables;</a:t>
            </a:r>
          </a:p>
          <a:p>
            <a:pPr>
              <a:lnSpc>
                <a:spcPct val="90000"/>
              </a:lnSpc>
              <a:buClr>
                <a:schemeClr val="tx1"/>
              </a:buClr>
            </a:pPr>
            <a:r>
              <a:rPr lang="fr-FR" dirty="0" smtClean="0"/>
              <a:t>Les moyens humains: Agents des structures déconcentrées de la DPVC et autres structures de développement rural;</a:t>
            </a:r>
          </a:p>
          <a:p>
            <a:pPr>
              <a:lnSpc>
                <a:spcPct val="90000"/>
              </a:lnSpc>
              <a:buClr>
                <a:schemeClr val="tx1"/>
              </a:buClr>
            </a:pPr>
            <a:r>
              <a:rPr lang="fr-FR" dirty="0" smtClean="0"/>
              <a:t>Moyens financiers: Etat et partenaires au développement</a:t>
            </a:r>
          </a:p>
          <a:p>
            <a:pPr>
              <a:lnSpc>
                <a:spcPct val="90000"/>
              </a:lnSpc>
              <a:buClr>
                <a:schemeClr val="tx1"/>
              </a:buClr>
            </a:pPr>
            <a:r>
              <a:rPr lang="fr-FR" dirty="0" smtClean="0"/>
              <a:t>Les méthodes de collectes: les messages par la radio E/R, les correspondances</a:t>
            </a:r>
            <a:r>
              <a:rPr lang="fr-FR" dirty="0" smtClean="0"/>
              <a:t>, les rapports, </a:t>
            </a:r>
            <a:r>
              <a:rPr lang="fr-FR" dirty="0" smtClean="0"/>
              <a:t>les radio communautaires et régionales, </a:t>
            </a:r>
            <a:r>
              <a:rPr lang="fr-FR" dirty="0" smtClean="0"/>
              <a:t>visites individuelles </a:t>
            </a:r>
            <a:r>
              <a:rPr lang="fr-FR" dirty="0" smtClean="0"/>
              <a:t>aux producteurs, les téléphones portables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3600" dirty="0" smtClean="0"/>
              <a:t>VI- Les méthodes de diffusion de l’information phytosanitaire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Bulletin décadaire pluridisciplinaire (GTP);</a:t>
            </a:r>
          </a:p>
          <a:p>
            <a:r>
              <a:rPr lang="fr-FR" dirty="0" smtClean="0"/>
              <a:t>Information par les médias publics et privés ;</a:t>
            </a:r>
          </a:p>
          <a:p>
            <a:r>
              <a:rPr lang="fr-FR" dirty="0" smtClean="0"/>
              <a:t>Les affiches, sketches, dépliants</a:t>
            </a:r>
          </a:p>
          <a:p>
            <a:r>
              <a:rPr lang="fr-FR" dirty="0" smtClean="0"/>
              <a:t>Les tournées de sensibilisation par les missions sur le terrain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3600" dirty="0" smtClean="0"/>
              <a:t>VII- Obligations de Notification de la CIPV</a:t>
            </a:r>
            <a:br>
              <a:rPr lang="fr-FR" sz="3600" dirty="0" smtClean="0"/>
            </a:b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/>
          <a:lstStyle/>
          <a:p>
            <a:endParaRPr lang="fr-FR" dirty="0" smtClean="0"/>
          </a:p>
          <a:p>
            <a:r>
              <a:rPr lang="fr-FR" dirty="0" smtClean="0"/>
              <a:t>La Convention Internationale pour la Protection des Végétaux (CIPV) a été ratifiée par le Tchad le 03 Février 2004 </a:t>
            </a:r>
          </a:p>
          <a:p>
            <a:r>
              <a:rPr lang="fr-FR" dirty="0" smtClean="0"/>
              <a:t>Etant partie contractante, l’ONPV à l’obligation de notifier au Secrétariat du CIPV, et aux autres ONPV ce qui suit:</a:t>
            </a:r>
          </a:p>
          <a:p>
            <a:endParaRPr lang="fr-FR" dirty="0" smtClean="0"/>
          </a:p>
          <a:p>
            <a:endParaRPr lang="fr-FR" dirty="0" smtClean="0"/>
          </a:p>
          <a:p>
            <a:pPr>
              <a:buNone/>
            </a:pPr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buFont typeface="Wingdings" pitchFamily="2" charset="2"/>
              <a:buChar char="Ø"/>
            </a:pPr>
            <a:r>
              <a:rPr lang="fr-FR" sz="3600" dirty="0" smtClean="0"/>
              <a:t>Les informations nationales devant faire objets des échanges d’informations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401080" cy="4686320"/>
          </a:xfrm>
        </p:spPr>
        <p:txBody>
          <a:bodyPr>
            <a:normAutofit fontScale="85000" lnSpcReduction="10000"/>
          </a:bodyPr>
          <a:lstStyle/>
          <a:p>
            <a:r>
              <a:rPr lang="fr-FR" dirty="0" smtClean="0"/>
              <a:t>Notification de point de contact officiel de la CIPV:  </a:t>
            </a:r>
            <a:r>
              <a:rPr lang="fr-FR" dirty="0" err="1" smtClean="0"/>
              <a:t>Goipaye</a:t>
            </a:r>
            <a:r>
              <a:rPr lang="fr-FR" dirty="0" smtClean="0"/>
              <a:t> </a:t>
            </a:r>
            <a:r>
              <a:rPr lang="fr-FR" dirty="0" err="1" smtClean="0"/>
              <a:t>Akoul</a:t>
            </a:r>
            <a:r>
              <a:rPr lang="fr-FR" dirty="0" smtClean="0"/>
              <a:t> Idriss: Directeur de la protection des végétaux</a:t>
            </a:r>
          </a:p>
          <a:p>
            <a:r>
              <a:rPr lang="fr-FR" dirty="0" smtClean="0"/>
              <a:t>Description de l’ONPV (voir structures de gestion des informations phytosanitaires et les attributions);</a:t>
            </a:r>
          </a:p>
          <a:p>
            <a:r>
              <a:rPr lang="fr-FR" dirty="0" smtClean="0"/>
              <a:t>Exigence, restrictions et interdictions </a:t>
            </a:r>
            <a:r>
              <a:rPr lang="fr-FR" dirty="0" smtClean="0"/>
              <a:t>phytosanitaires (loi n° 14/PR/95 relative à la protection des végétaux et son décret n°010 d’application);</a:t>
            </a:r>
            <a:endParaRPr lang="fr-FR" dirty="0" smtClean="0"/>
          </a:p>
          <a:p>
            <a:r>
              <a:rPr lang="fr-FR" dirty="0" smtClean="0"/>
              <a:t>Liste des organismes </a:t>
            </a:r>
            <a:r>
              <a:rPr lang="fr-FR" dirty="0" smtClean="0"/>
              <a:t>réglementés (non disponible);</a:t>
            </a:r>
            <a:endParaRPr lang="fr-FR" dirty="0" smtClean="0"/>
          </a:p>
          <a:p>
            <a:r>
              <a:rPr lang="fr-FR" dirty="0" smtClean="0"/>
              <a:t>Liste des points </a:t>
            </a:r>
            <a:r>
              <a:rPr lang="fr-FR" dirty="0" smtClean="0"/>
              <a:t>d’entrée (à définir)</a:t>
            </a:r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319</TotalTime>
  <Words>737</Words>
  <Application>Microsoft Office PowerPoint</Application>
  <PresentationFormat>Affichage à l'écran (4:3)</PresentationFormat>
  <Paragraphs>76</Paragraphs>
  <Slides>14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5" baseType="lpstr">
      <vt:lpstr>Thème Office</vt:lpstr>
      <vt:lpstr>ATELIER DE FORMATION SUR LE PORTAIL PHYTOSANITAIRE INTERNATIONAL (PPI) DU 24 AU 28 Juin 2013 Libreville, Gabon </vt:lpstr>
      <vt:lpstr>I-Présentation du Tchad</vt:lpstr>
      <vt:lpstr>II- Les structures de gestion de l’information de l’information phytosanitaire</vt:lpstr>
      <vt:lpstr>III-Recueil des informations</vt:lpstr>
      <vt:lpstr>VI-Sources d’informations</vt:lpstr>
      <vt:lpstr>V-Moyens et méthodes de collectes d’information  </vt:lpstr>
      <vt:lpstr>VI- Les méthodes de diffusion de l’information phytosanitaire</vt:lpstr>
      <vt:lpstr>VII- Obligations de Notification de la CIPV </vt:lpstr>
      <vt:lpstr>Les informations nationales devant faire objets des échanges d’informations</vt:lpstr>
      <vt:lpstr>Les informations à communiquer suite à un événement</vt:lpstr>
      <vt:lpstr>Les informations communiquées sur demande à une autre ONPV</vt:lpstr>
      <vt:lpstr>VIII- Difficultés de mise en œuvre de la Convention </vt:lpstr>
      <vt:lpstr>Conclusion et suggestions</vt:lpstr>
      <vt:lpstr>Diapositive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ATELIER D’AFRIQUE CENTRALE DES EDITEURS DU PORTAIL PHYTHOSANITAIRE INTERNATIONAL DU 24 au 28 Juin 2013 Libreville, Gabon</dc:title>
  <dc:creator>PC</dc:creator>
  <cp:lastModifiedBy>PC</cp:lastModifiedBy>
  <cp:revision>72</cp:revision>
  <dcterms:created xsi:type="dcterms:W3CDTF">2013-06-24T16:02:21Z</dcterms:created>
  <dcterms:modified xsi:type="dcterms:W3CDTF">2013-06-25T14:39:59Z</dcterms:modified>
</cp:coreProperties>
</file>