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FF0000"/>
    <a:srgbClr val="99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8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201F60-DB6E-4312-90FC-9F218F339A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A2807E-BC62-49E7-9B98-A51E49E515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0551F1-397B-4E9A-A448-39E2783DE7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AD7A9E-8AA3-4DF0-8F39-1EF8B037F6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819D2C-E7EA-4E3B-8B15-C4E8B9DDA9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ACAD0D-4A58-478F-8158-81881C87C0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D4376D-ADBE-4437-9897-3EBAF4F3AC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58C407-023D-4F00-8F71-B7842E5773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B5002B-9D15-4296-964A-5879002D53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A59598-A218-48C3-998A-315FDEF6B8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D5949A-A06E-470C-BBA0-31C5F2F7D0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D6FB4B4-034B-4907-A667-99ABC9B5025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usofothman@doa.gov.my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logo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NPPO MALAYSIA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US" sz="2800" b="1" dirty="0">
                <a:latin typeface="Tahoma" pitchFamily="34" charset="0"/>
              </a:rPr>
              <a:t>Director	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2800" b="1" dirty="0" smtClean="0">
                <a:latin typeface="Tahoma" pitchFamily="34" charset="0"/>
              </a:rPr>
              <a:t>Plant Biosecurity Division</a:t>
            </a:r>
            <a:endParaRPr lang="en-US" sz="2800" b="1" dirty="0">
              <a:latin typeface="Tahoma" pitchFamily="34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2800" dirty="0">
                <a:latin typeface="Tahoma" pitchFamily="34" charset="0"/>
              </a:rPr>
              <a:t>Department of Agriculture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2800" dirty="0" err="1">
                <a:latin typeface="Tahoma" pitchFamily="34" charset="0"/>
              </a:rPr>
              <a:t>Wisma</a:t>
            </a:r>
            <a:r>
              <a:rPr lang="en-US" sz="2800" dirty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Tani</a:t>
            </a:r>
            <a:r>
              <a:rPr lang="en-US" sz="2800" dirty="0" smtClean="0">
                <a:latin typeface="Tahoma" pitchFamily="34" charset="0"/>
              </a:rPr>
              <a:t> Kuala Lumpur,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2800" dirty="0" err="1" smtClean="0">
                <a:latin typeface="Tahoma" pitchFamily="34" charset="0"/>
              </a:rPr>
              <a:t>Jalan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>
                <a:latin typeface="Tahoma" pitchFamily="34" charset="0"/>
              </a:rPr>
              <a:t>Sultan </a:t>
            </a:r>
            <a:r>
              <a:rPr lang="en-US" sz="2800" dirty="0" err="1">
                <a:latin typeface="Tahoma" pitchFamily="34" charset="0"/>
              </a:rPr>
              <a:t>Sallahuddin</a:t>
            </a:r>
            <a:endParaRPr lang="en-US" sz="2800" dirty="0">
              <a:latin typeface="Tahoma" pitchFamily="34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2800" dirty="0">
                <a:latin typeface="Tahoma" pitchFamily="34" charset="0"/>
              </a:rPr>
              <a:t>50632 Kuala Lumpur, Malaysia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2800" dirty="0">
                <a:latin typeface="Tahoma" pitchFamily="34" charset="0"/>
              </a:rPr>
              <a:t>Tel: </a:t>
            </a:r>
            <a:r>
              <a:rPr lang="en-US" sz="2800" dirty="0">
                <a:solidFill>
                  <a:srgbClr val="000000"/>
                </a:solidFill>
                <a:latin typeface="Tahoma" pitchFamily="34" charset="0"/>
              </a:rPr>
              <a:t>+6-03-2030 1401</a:t>
            </a:r>
            <a:r>
              <a:rPr lang="en-US" sz="2800" dirty="0">
                <a:latin typeface="Tahoma" pitchFamily="34" charset="0"/>
              </a:rPr>
              <a:t>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2800" dirty="0">
                <a:latin typeface="Tahoma" pitchFamily="34" charset="0"/>
              </a:rPr>
              <a:t>Fax: </a:t>
            </a:r>
            <a:r>
              <a:rPr lang="en-US" sz="2800" dirty="0">
                <a:solidFill>
                  <a:srgbClr val="000000"/>
                </a:solidFill>
                <a:latin typeface="Tahoma" pitchFamily="34" charset="0"/>
              </a:rPr>
              <a:t>+6-03-2691 3530</a:t>
            </a:r>
            <a:r>
              <a:rPr lang="en-US" sz="2800" dirty="0">
                <a:latin typeface="Tahoma" pitchFamily="34" charset="0"/>
              </a:rPr>
              <a:t>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2800" dirty="0">
                <a:latin typeface="Tahoma" pitchFamily="34" charset="0"/>
              </a:rPr>
              <a:t>E-mail : </a:t>
            </a:r>
            <a:r>
              <a:rPr lang="en-US" sz="2800" dirty="0" smtClean="0">
                <a:latin typeface="Tahoma" pitchFamily="34" charset="0"/>
                <a:hlinkClick r:id="rId3"/>
              </a:rPr>
              <a:t>yusofothman@doa.gov.my</a:t>
            </a:r>
            <a:endParaRPr lang="en-US" sz="2800" dirty="0">
              <a:latin typeface="Tahoma" pitchFamily="34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2800" dirty="0">
                <a:latin typeface="Tahoma" pitchFamily="34" charset="0"/>
              </a:rPr>
              <a:t>Website : http://</a:t>
            </a:r>
            <a:r>
              <a:rPr lang="en-US" sz="2800" dirty="0" smtClean="0">
                <a:latin typeface="Tahoma" pitchFamily="34" charset="0"/>
              </a:rPr>
              <a:t>www.doa.gov.my</a:t>
            </a:r>
            <a:endParaRPr lang="en-US" sz="2800" dirty="0">
              <a:latin typeface="Tahoma" pitchFamily="34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en-US" sz="2800" dirty="0">
              <a:latin typeface="Tahoma" pitchFamily="34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en-US" sz="2800" dirty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44" name="Picture 72" descr="logo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-73025"/>
            <a:ext cx="9144000" cy="693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819400" y="838200"/>
            <a:ext cx="2514600" cy="20796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700" b="1"/>
              <a:t>DIRECTOR-GENERAL OF AGRICULTURE 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4648200" y="1295400"/>
            <a:ext cx="879475" cy="177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500">
                <a:solidFill>
                  <a:schemeClr val="tx2"/>
                </a:solidFill>
                <a:latin typeface="Tahoma" pitchFamily="34" charset="0"/>
              </a:rPr>
              <a:t>PUBLIC RELATION UNIT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838200" y="1981200"/>
            <a:ext cx="2057400" cy="1936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" i="1"/>
              <a:t>DEPUTY DIRECTOR-GENERAL I </a:t>
            </a:r>
            <a:r>
              <a:rPr lang="en-US" sz="600"/>
              <a:t> 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6096000" y="2743200"/>
            <a:ext cx="1295400" cy="1936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"/>
              <a:t>PLANNING DIVISION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4495800" y="2746375"/>
            <a:ext cx="1219200" cy="377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" b="1">
                <a:solidFill>
                  <a:schemeClr val="tx2"/>
                </a:solidFill>
              </a:rPr>
              <a:t>CROP PROTECTION &amp; PLANT QUARANTINE DIVISION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6705600" y="3429000"/>
            <a:ext cx="1524000" cy="1936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"/>
              <a:t>HUMAN RESOURCE DEV. 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7620000" y="2779713"/>
            <a:ext cx="1295400" cy="1936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"/>
              <a:t>ADMIN &amp; FINANCE DIVISION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0" y="2743200"/>
            <a:ext cx="990600" cy="1936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"/>
              <a:t>PADDY DIVISION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1143000" y="2743200"/>
            <a:ext cx="914400" cy="1936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"/>
              <a:t>FRUITS DIVISION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2133600" y="2749550"/>
            <a:ext cx="1066800" cy="2857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"/>
              <a:t>VEGETABLES &amp; FIELD CROPS DIVISION </a:t>
            </a: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3429000" y="2749550"/>
            <a:ext cx="990600" cy="2857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"/>
              <a:t>INDUSTRIAL CROPS &amp; FLOWER DIVISION </a:t>
            </a: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2438400" y="3463925"/>
            <a:ext cx="1524000" cy="1936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" i="1"/>
              <a:t>SOILS MANAGEMENT </a:t>
            </a:r>
            <a:r>
              <a:rPr lang="en-US" sz="600"/>
              <a:t>DIVISION</a:t>
            </a: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304800" y="3429000"/>
            <a:ext cx="1524000" cy="1936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"/>
              <a:t>AGRIC ENGINEERING DIVISION</a:t>
            </a:r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>
            <a:off x="4191000" y="990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0" name="Line 18"/>
          <p:cNvSpPr>
            <a:spLocks noChangeShapeType="1"/>
          </p:cNvSpPr>
          <p:nvPr/>
        </p:nvSpPr>
        <p:spPr bwMode="auto">
          <a:xfrm>
            <a:off x="1752600" y="1676400"/>
            <a:ext cx="533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1" name="Line 19"/>
          <p:cNvSpPr>
            <a:spLocks noChangeShapeType="1"/>
          </p:cNvSpPr>
          <p:nvPr/>
        </p:nvSpPr>
        <p:spPr bwMode="auto">
          <a:xfrm>
            <a:off x="1752600" y="1676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2" name="Line 20"/>
          <p:cNvSpPr>
            <a:spLocks noChangeShapeType="1"/>
          </p:cNvSpPr>
          <p:nvPr/>
        </p:nvSpPr>
        <p:spPr bwMode="auto">
          <a:xfrm>
            <a:off x="228600" y="2438400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3" name="Line 21"/>
          <p:cNvSpPr>
            <a:spLocks noChangeShapeType="1"/>
          </p:cNvSpPr>
          <p:nvPr/>
        </p:nvSpPr>
        <p:spPr bwMode="auto">
          <a:xfrm>
            <a:off x="228600" y="243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4" name="Line 22"/>
          <p:cNvSpPr>
            <a:spLocks noChangeShapeType="1"/>
          </p:cNvSpPr>
          <p:nvPr/>
        </p:nvSpPr>
        <p:spPr bwMode="auto">
          <a:xfrm>
            <a:off x="1524000" y="243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5" name="Line 23"/>
          <p:cNvSpPr>
            <a:spLocks noChangeShapeType="1"/>
          </p:cNvSpPr>
          <p:nvPr/>
        </p:nvSpPr>
        <p:spPr bwMode="auto">
          <a:xfrm>
            <a:off x="2438400" y="243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6" name="Line 24"/>
          <p:cNvSpPr>
            <a:spLocks noChangeShapeType="1"/>
          </p:cNvSpPr>
          <p:nvPr/>
        </p:nvSpPr>
        <p:spPr bwMode="auto">
          <a:xfrm>
            <a:off x="4038600" y="243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9" name="Line 27"/>
          <p:cNvSpPr>
            <a:spLocks noChangeShapeType="1"/>
          </p:cNvSpPr>
          <p:nvPr/>
        </p:nvSpPr>
        <p:spPr bwMode="auto">
          <a:xfrm>
            <a:off x="7086600" y="1676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0" name="Line 28"/>
          <p:cNvSpPr>
            <a:spLocks noChangeShapeType="1"/>
          </p:cNvSpPr>
          <p:nvPr/>
        </p:nvSpPr>
        <p:spPr bwMode="auto">
          <a:xfrm>
            <a:off x="4800600" y="24384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1" name="Line 29"/>
          <p:cNvSpPr>
            <a:spLocks noChangeShapeType="1"/>
          </p:cNvSpPr>
          <p:nvPr/>
        </p:nvSpPr>
        <p:spPr bwMode="auto">
          <a:xfrm>
            <a:off x="4800600" y="243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2" name="Line 30"/>
          <p:cNvSpPr>
            <a:spLocks noChangeShapeType="1"/>
          </p:cNvSpPr>
          <p:nvPr/>
        </p:nvSpPr>
        <p:spPr bwMode="auto">
          <a:xfrm>
            <a:off x="6705600" y="243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3" name="Line 31"/>
          <p:cNvSpPr>
            <a:spLocks noChangeShapeType="1"/>
          </p:cNvSpPr>
          <p:nvPr/>
        </p:nvSpPr>
        <p:spPr bwMode="auto">
          <a:xfrm>
            <a:off x="8305800" y="243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4" name="Line 32"/>
          <p:cNvSpPr>
            <a:spLocks noChangeShapeType="1"/>
          </p:cNvSpPr>
          <p:nvPr/>
        </p:nvSpPr>
        <p:spPr bwMode="auto">
          <a:xfrm>
            <a:off x="7467600" y="24384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5" name="Text Box 33"/>
          <p:cNvSpPr txBox="1">
            <a:spLocks noChangeArrowheads="1"/>
          </p:cNvSpPr>
          <p:nvPr/>
        </p:nvSpPr>
        <p:spPr bwMode="auto">
          <a:xfrm>
            <a:off x="5029200" y="3429000"/>
            <a:ext cx="1524000" cy="1936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"/>
              <a:t>PESTICIDE CONTROL DIVISION </a:t>
            </a:r>
          </a:p>
        </p:txBody>
      </p:sp>
      <p:sp>
        <p:nvSpPr>
          <p:cNvPr id="3106" name="Text Box 34"/>
          <p:cNvSpPr txBox="1">
            <a:spLocks noChangeArrowheads="1"/>
          </p:cNvSpPr>
          <p:nvPr/>
        </p:nvSpPr>
        <p:spPr bwMode="auto">
          <a:xfrm>
            <a:off x="6019800" y="1981200"/>
            <a:ext cx="2209800" cy="1936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"/>
              <a:t>DEPUTY DIRECTOR-GENERAL II </a:t>
            </a:r>
          </a:p>
        </p:txBody>
      </p:sp>
      <p:sp>
        <p:nvSpPr>
          <p:cNvPr id="3107" name="Line 35"/>
          <p:cNvSpPr>
            <a:spLocks noChangeShapeType="1"/>
          </p:cNvSpPr>
          <p:nvPr/>
        </p:nvSpPr>
        <p:spPr bwMode="auto">
          <a:xfrm>
            <a:off x="1752600" y="2209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8" name="Line 36"/>
          <p:cNvSpPr>
            <a:spLocks noChangeShapeType="1"/>
          </p:cNvSpPr>
          <p:nvPr/>
        </p:nvSpPr>
        <p:spPr bwMode="auto">
          <a:xfrm>
            <a:off x="7086600" y="2133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9" name="Line 37"/>
          <p:cNvSpPr>
            <a:spLocks noChangeShapeType="1"/>
          </p:cNvSpPr>
          <p:nvPr/>
        </p:nvSpPr>
        <p:spPr bwMode="auto">
          <a:xfrm>
            <a:off x="4191000" y="1371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11" name="Line 39"/>
          <p:cNvSpPr>
            <a:spLocks noChangeShapeType="1"/>
          </p:cNvSpPr>
          <p:nvPr/>
        </p:nvSpPr>
        <p:spPr bwMode="auto">
          <a:xfrm>
            <a:off x="5867400" y="24384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12" name="Line 40"/>
          <p:cNvSpPr>
            <a:spLocks noChangeShapeType="1"/>
          </p:cNvSpPr>
          <p:nvPr/>
        </p:nvSpPr>
        <p:spPr bwMode="auto">
          <a:xfrm>
            <a:off x="3276600" y="24384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13" name="Line 41"/>
          <p:cNvSpPr>
            <a:spLocks noChangeShapeType="1"/>
          </p:cNvSpPr>
          <p:nvPr/>
        </p:nvSpPr>
        <p:spPr bwMode="auto">
          <a:xfrm>
            <a:off x="990600" y="24384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22" name="Rectangle 50"/>
          <p:cNvSpPr>
            <a:spLocks noChangeArrowheads="1"/>
          </p:cNvSpPr>
          <p:nvPr/>
        </p:nvSpPr>
        <p:spPr bwMode="auto">
          <a:xfrm>
            <a:off x="1524000" y="4953000"/>
            <a:ext cx="1143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>
                <a:latin typeface="Tahoma" pitchFamily="34" charset="0"/>
              </a:rPr>
              <a:t>Enforcement</a:t>
            </a:r>
          </a:p>
          <a:p>
            <a:pPr algn="ctr"/>
            <a:r>
              <a:rPr lang="en-US" sz="1000">
                <a:latin typeface="Tahoma" pitchFamily="34" charset="0"/>
              </a:rPr>
              <a:t> Section</a:t>
            </a:r>
          </a:p>
        </p:txBody>
      </p:sp>
      <p:sp>
        <p:nvSpPr>
          <p:cNvPr id="3123" name="Rectangle 51"/>
          <p:cNvSpPr>
            <a:spLocks noChangeArrowheads="1"/>
          </p:cNvSpPr>
          <p:nvPr/>
        </p:nvSpPr>
        <p:spPr bwMode="auto">
          <a:xfrm>
            <a:off x="3124200" y="4953000"/>
            <a:ext cx="1066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>
                <a:latin typeface="Tahoma" pitchFamily="34" charset="0"/>
              </a:rPr>
              <a:t>Import &amp; Exports</a:t>
            </a:r>
          </a:p>
          <a:p>
            <a:pPr algn="ctr"/>
            <a:r>
              <a:rPr lang="en-US" sz="1000">
                <a:latin typeface="Tahoma" pitchFamily="34" charset="0"/>
              </a:rPr>
              <a:t> Section</a:t>
            </a:r>
          </a:p>
        </p:txBody>
      </p:sp>
      <p:sp>
        <p:nvSpPr>
          <p:cNvPr id="3124" name="Rectangle 52"/>
          <p:cNvSpPr>
            <a:spLocks noChangeArrowheads="1"/>
          </p:cNvSpPr>
          <p:nvPr/>
        </p:nvSpPr>
        <p:spPr bwMode="auto">
          <a:xfrm>
            <a:off x="6096000" y="4953000"/>
            <a:ext cx="1066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000">
              <a:latin typeface="Tahoma" pitchFamily="34" charset="0"/>
            </a:endParaRPr>
          </a:p>
          <a:p>
            <a:pPr algn="ctr"/>
            <a:r>
              <a:rPr lang="en-US" sz="900">
                <a:latin typeface="Tahoma" pitchFamily="34" charset="0"/>
              </a:rPr>
              <a:t>Expertise &amp; </a:t>
            </a:r>
          </a:p>
          <a:p>
            <a:pPr algn="ctr"/>
            <a:r>
              <a:rPr lang="en-US" sz="900">
                <a:latin typeface="Tahoma" pitchFamily="34" charset="0"/>
              </a:rPr>
              <a:t>Diagnostics</a:t>
            </a:r>
          </a:p>
          <a:p>
            <a:pPr algn="ctr"/>
            <a:r>
              <a:rPr lang="en-US" sz="900">
                <a:latin typeface="Tahoma" pitchFamily="34" charset="0"/>
              </a:rPr>
              <a:t>Section</a:t>
            </a:r>
          </a:p>
          <a:p>
            <a:pPr algn="ctr"/>
            <a:endParaRPr lang="en-US" sz="900">
              <a:latin typeface="Tahoma" pitchFamily="34" charset="0"/>
            </a:endParaRPr>
          </a:p>
        </p:txBody>
      </p:sp>
      <p:sp>
        <p:nvSpPr>
          <p:cNvPr id="3125" name="Rectangle 53"/>
          <p:cNvSpPr>
            <a:spLocks noChangeArrowheads="1"/>
          </p:cNvSpPr>
          <p:nvPr/>
        </p:nvSpPr>
        <p:spPr bwMode="auto">
          <a:xfrm>
            <a:off x="4572000" y="4953000"/>
            <a:ext cx="1219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>
                <a:latin typeface="Tahoma" pitchFamily="34" charset="0"/>
              </a:rPr>
              <a:t>Pest Management</a:t>
            </a:r>
          </a:p>
          <a:p>
            <a:pPr algn="ctr"/>
            <a:r>
              <a:rPr lang="en-US" sz="1000">
                <a:latin typeface="Tahoma" pitchFamily="34" charset="0"/>
              </a:rPr>
              <a:t> Section</a:t>
            </a:r>
          </a:p>
        </p:txBody>
      </p:sp>
      <p:sp>
        <p:nvSpPr>
          <p:cNvPr id="3126" name="Rectangle 54"/>
          <p:cNvSpPr>
            <a:spLocks noChangeArrowheads="1"/>
          </p:cNvSpPr>
          <p:nvPr/>
        </p:nvSpPr>
        <p:spPr bwMode="auto">
          <a:xfrm>
            <a:off x="7543800" y="4953000"/>
            <a:ext cx="11430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>
                <a:latin typeface="Tahoma" pitchFamily="34" charset="0"/>
              </a:rPr>
              <a:t>Pest Collections</a:t>
            </a:r>
          </a:p>
          <a:p>
            <a:pPr algn="ctr"/>
            <a:r>
              <a:rPr lang="en-US" sz="1000">
                <a:latin typeface="Tahoma" pitchFamily="34" charset="0"/>
              </a:rPr>
              <a:t> &amp; Repository</a:t>
            </a:r>
          </a:p>
        </p:txBody>
      </p:sp>
      <p:sp>
        <p:nvSpPr>
          <p:cNvPr id="3136" name="Line 64"/>
          <p:cNvSpPr>
            <a:spLocks noChangeShapeType="1"/>
          </p:cNvSpPr>
          <p:nvPr/>
        </p:nvSpPr>
        <p:spPr bwMode="auto">
          <a:xfrm>
            <a:off x="2133600" y="4648200"/>
            <a:ext cx="601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41" name="Line 69"/>
          <p:cNvSpPr>
            <a:spLocks noChangeShapeType="1"/>
          </p:cNvSpPr>
          <p:nvPr/>
        </p:nvSpPr>
        <p:spPr bwMode="auto">
          <a:xfrm>
            <a:off x="6553200" y="4648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43" name="Line 71"/>
          <p:cNvSpPr>
            <a:spLocks noChangeShapeType="1"/>
          </p:cNvSpPr>
          <p:nvPr/>
        </p:nvSpPr>
        <p:spPr bwMode="auto">
          <a:xfrm>
            <a:off x="4800600" y="31242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45" name="Rectangle 73"/>
          <p:cNvSpPr>
            <a:spLocks noChangeArrowheads="1"/>
          </p:cNvSpPr>
          <p:nvPr/>
        </p:nvSpPr>
        <p:spPr bwMode="auto">
          <a:xfrm>
            <a:off x="304800" y="6096000"/>
            <a:ext cx="3048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6" name="Text Box 74"/>
          <p:cNvSpPr txBox="1">
            <a:spLocks noChangeArrowheads="1"/>
          </p:cNvSpPr>
          <p:nvPr/>
        </p:nvSpPr>
        <p:spPr bwMode="auto">
          <a:xfrm>
            <a:off x="609600" y="6019800"/>
            <a:ext cx="688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/>
              <a:t>NPPO</a:t>
            </a:r>
          </a:p>
        </p:txBody>
      </p:sp>
      <p:sp>
        <p:nvSpPr>
          <p:cNvPr id="3147" name="Rectangle 75"/>
          <p:cNvSpPr>
            <a:spLocks noChangeArrowheads="1"/>
          </p:cNvSpPr>
          <p:nvPr/>
        </p:nvSpPr>
        <p:spPr bwMode="auto">
          <a:xfrm>
            <a:off x="1981200" y="152400"/>
            <a:ext cx="443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tx2"/>
                </a:solidFill>
              </a:rPr>
              <a:t>Organizational Chart of NPPO Malaysia</a:t>
            </a:r>
          </a:p>
        </p:txBody>
      </p:sp>
      <p:pic>
        <p:nvPicPr>
          <p:cNvPr id="3148" name="Picture 76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0"/>
            <a:ext cx="914400" cy="608013"/>
          </a:xfrm>
          <a:prstGeom prst="rect">
            <a:avLst/>
          </a:prstGeom>
          <a:noFill/>
        </p:spPr>
      </p:pic>
      <p:sp>
        <p:nvSpPr>
          <p:cNvPr id="3150" name="Line 78"/>
          <p:cNvSpPr>
            <a:spLocks noChangeShapeType="1"/>
          </p:cNvSpPr>
          <p:nvPr/>
        </p:nvSpPr>
        <p:spPr bwMode="auto">
          <a:xfrm>
            <a:off x="8153400" y="4648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51" name="Line 79"/>
          <p:cNvSpPr>
            <a:spLocks noChangeShapeType="1"/>
          </p:cNvSpPr>
          <p:nvPr/>
        </p:nvSpPr>
        <p:spPr bwMode="auto">
          <a:xfrm>
            <a:off x="3657600" y="4648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52" name="Line 80"/>
          <p:cNvSpPr>
            <a:spLocks noChangeShapeType="1"/>
          </p:cNvSpPr>
          <p:nvPr/>
        </p:nvSpPr>
        <p:spPr bwMode="auto">
          <a:xfrm>
            <a:off x="2133600" y="4648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53" name="Line 81"/>
          <p:cNvSpPr>
            <a:spLocks noChangeShapeType="1"/>
          </p:cNvSpPr>
          <p:nvPr/>
        </p:nvSpPr>
        <p:spPr bwMode="auto">
          <a:xfrm>
            <a:off x="5181600" y="4648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5" descr="logo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/>
              <a:t>FUNCTIONS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Prevent and control the entry of dangerous pest into the country .</a:t>
            </a:r>
          </a:p>
          <a:p>
            <a:pPr>
              <a:buFontTx/>
              <a:buNone/>
            </a:pPr>
            <a:endParaRPr lang="en-US"/>
          </a:p>
          <a:p>
            <a:r>
              <a:rPr lang="en-US"/>
              <a:t>To facilitate trade</a:t>
            </a:r>
          </a:p>
          <a:p>
            <a:pPr>
              <a:buFontTx/>
              <a:buNone/>
            </a:pPr>
            <a:endParaRPr lang="en-US"/>
          </a:p>
          <a:p>
            <a:r>
              <a:rPr lang="en-US"/>
              <a:t>Control and reduce losses of crop due to pest infestation.</a:t>
            </a:r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5562600"/>
            <a:ext cx="1528763" cy="10175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108</Words>
  <Application>Microsoft Office PowerPoint</Application>
  <PresentationFormat>On-screen Show (4:3)</PresentationFormat>
  <Paragraphs>46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Tahoma</vt:lpstr>
      <vt:lpstr>Times New Roman</vt:lpstr>
      <vt:lpstr>Default Design</vt:lpstr>
      <vt:lpstr>NPPO MALAYSIA</vt:lpstr>
      <vt:lpstr>Slide 2</vt:lpstr>
      <vt:lpstr>FUNCTIONS</vt:lpstr>
    </vt:vector>
  </TitlesOfParts>
  <Company>UM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WORKSHOP</dc:creator>
  <cp:lastModifiedBy> </cp:lastModifiedBy>
  <cp:revision>8</cp:revision>
  <dcterms:created xsi:type="dcterms:W3CDTF">2005-01-19T17:36:53Z</dcterms:created>
  <dcterms:modified xsi:type="dcterms:W3CDTF">2014-05-08T03:07:14Z</dcterms:modified>
</cp:coreProperties>
</file>