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5" r:id="rId3"/>
    <p:sldId id="267" r:id="rId4"/>
    <p:sldId id="268" r:id="rId5"/>
    <p:sldId id="274" r:id="rId6"/>
    <p:sldId id="276" r:id="rId7"/>
    <p:sldId id="278" r:id="rId8"/>
    <p:sldId id="269" r:id="rId9"/>
    <p:sldId id="261" r:id="rId10"/>
    <p:sldId id="262" r:id="rId11"/>
    <p:sldId id="279" r:id="rId12"/>
    <p:sldId id="270" r:id="rId13"/>
    <p:sldId id="277" r:id="rId14"/>
    <p:sldId id="259" r:id="rId15"/>
    <p:sldId id="260" r:id="rId16"/>
    <p:sldId id="272" r:id="rId17"/>
    <p:sldId id="280" r:id="rId18"/>
    <p:sldId id="273" r:id="rId19"/>
  </p:sldIdLst>
  <p:sldSz cx="9144000" cy="6858000" type="screen4x3"/>
  <p:notesSz cx="6669088" cy="9896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B37"/>
    <a:srgbClr val="CC9900"/>
    <a:srgbClr val="FFE285"/>
    <a:srgbClr val="FFD13F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41" autoAdjust="0"/>
  </p:normalViewPr>
  <p:slideViewPr>
    <p:cSldViewPr>
      <p:cViewPr varScale="1">
        <p:scale>
          <a:sx n="106" d="100"/>
          <a:sy n="106" d="100"/>
        </p:scale>
        <p:origin x="17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6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EF2A8-4C86-4B92-97D6-71A34011925D}" type="datetimeFigureOut">
              <a:rPr lang="ru-RU" smtClean="0"/>
              <a:t>30.01.2018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1236663"/>
            <a:ext cx="4452938" cy="3340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62679"/>
            <a:ext cx="5335270" cy="38967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99934"/>
            <a:ext cx="2889938" cy="496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399934"/>
            <a:ext cx="2889938" cy="496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7505D-333A-4E72-B4C3-7F470FA20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180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505D-333A-4E72-B4C3-7F470FA2018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56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505D-333A-4E72-B4C3-7F470FA2018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76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alt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505D-333A-4E72-B4C3-7F470FA2018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4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505D-333A-4E72-B4C3-7F470FA2018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25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505D-333A-4E72-B4C3-7F470FA2018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21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505D-333A-4E72-B4C3-7F470FA2018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66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505D-333A-4E72-B4C3-7F470FA2018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6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505D-333A-4E72-B4C3-7F470FA2018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19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t" hangingPunct="1">
              <a:defRPr/>
            </a:pP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505D-333A-4E72-B4C3-7F470FA2018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53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505D-333A-4E72-B4C3-7F470FA2018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642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7505D-333A-4E72-B4C3-7F470FA2018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18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3A42-F954-4E2D-AF31-6E0A96CC6E99}" type="datetimeFigureOut">
              <a:rPr lang="en-GB" smtClean="0"/>
              <a:t>30/01/2018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DD26-820C-42C8-86B5-059F2E5841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812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3A42-F954-4E2D-AF31-6E0A96CC6E99}" type="datetimeFigureOut">
              <a:rPr lang="en-GB" smtClean="0"/>
              <a:t>30/01/2018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DD26-820C-42C8-86B5-059F2E5841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89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3A42-F954-4E2D-AF31-6E0A96CC6E99}" type="datetimeFigureOut">
              <a:rPr lang="en-GB" smtClean="0"/>
              <a:t>30/01/2018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DD26-820C-42C8-86B5-059F2E5841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36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3A42-F954-4E2D-AF31-6E0A96CC6E99}" type="datetimeFigureOut">
              <a:rPr lang="en-GB" smtClean="0"/>
              <a:t>30/01/2018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DD26-820C-42C8-86B5-059F2E5841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03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3A42-F954-4E2D-AF31-6E0A96CC6E99}" type="datetimeFigureOut">
              <a:rPr lang="en-GB" smtClean="0"/>
              <a:t>30/01/2018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DD26-820C-42C8-86B5-059F2E5841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25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3A42-F954-4E2D-AF31-6E0A96CC6E99}" type="datetimeFigureOut">
              <a:rPr lang="en-GB" smtClean="0"/>
              <a:t>30/01/2018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DD26-820C-42C8-86B5-059F2E5841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00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3A42-F954-4E2D-AF31-6E0A96CC6E99}" type="datetimeFigureOut">
              <a:rPr lang="en-GB" smtClean="0"/>
              <a:t>30/01/2018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DD26-820C-42C8-86B5-059F2E5841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98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3A42-F954-4E2D-AF31-6E0A96CC6E99}" type="datetimeFigureOut">
              <a:rPr lang="en-GB" smtClean="0"/>
              <a:t>30/01/2018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DD26-820C-42C8-86B5-059F2E5841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06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3A42-F954-4E2D-AF31-6E0A96CC6E99}" type="datetimeFigureOut">
              <a:rPr lang="en-GB" smtClean="0"/>
              <a:t>30/01/2018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DD26-820C-42C8-86B5-059F2E5841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356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3A42-F954-4E2D-AF31-6E0A96CC6E99}" type="datetimeFigureOut">
              <a:rPr lang="en-GB" smtClean="0"/>
              <a:t>30/01/2018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DD26-820C-42C8-86B5-059F2E5841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67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73A42-F954-4E2D-AF31-6E0A96CC6E99}" type="datetimeFigureOut">
              <a:rPr lang="en-GB" smtClean="0"/>
              <a:t>30/01/2018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DD26-820C-42C8-86B5-059F2E5841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35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73A42-F954-4E2D-AF31-6E0A96CC6E99}" type="datetimeFigureOut">
              <a:rPr lang="en-GB" smtClean="0"/>
              <a:t>30/01/2018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7DD26-820C-42C8-86B5-059F2E5841D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36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jp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.jpg"/><Relationship Id="rId4" Type="http://schemas.microsoft.com/office/2007/relationships/hdphoto" Target="../media/hdphoto3.wdp"/><Relationship Id="rId9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0.png"/><Relationship Id="rId7" Type="http://schemas.microsoft.com/office/2007/relationships/hdphoto" Target="../media/hdphoto6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hyperlink" Target="http://www.consumer.gov.ua/" TargetMode="External"/><Relationship Id="rId4" Type="http://schemas.openxmlformats.org/officeDocument/2006/relationships/hyperlink" Target="mailto:phyto@consumer.gov.u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7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" y="15243"/>
            <a:ext cx="8428655" cy="48135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"/>
          <a:stretch/>
        </p:blipFill>
        <p:spPr>
          <a:xfrm>
            <a:off x="0" y="5425120"/>
            <a:ext cx="1969742" cy="14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21" y="5425120"/>
            <a:ext cx="1920000" cy="1440000"/>
          </a:xfrm>
          <a:prstGeom prst="rect">
            <a:avLst/>
          </a:prstGeom>
        </p:spPr>
      </p:pic>
      <p:pic>
        <p:nvPicPr>
          <p:cNvPr id="11" name="Рисунок 10" descr="&amp;Pcy;&amp;ocy;&amp;khcy;&amp;ocy;&amp;zhcy;&amp;iecy;&amp;iecy; &amp;icy;&amp;zcy;&amp;ocy;&amp;bcy;&amp;rcy;&amp;acy;&amp;zhcy;&amp;iecy;&amp;ncy;&amp;icy;&amp;iecy;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9" t="9682" r="6879" b="29456"/>
          <a:stretch/>
        </p:blipFill>
        <p:spPr bwMode="auto">
          <a:xfrm>
            <a:off x="7123349" y="5425120"/>
            <a:ext cx="2020651" cy="1445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21" y="5425120"/>
            <a:ext cx="1920000" cy="14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/>
          <a:stretch/>
        </p:blipFill>
        <p:spPr>
          <a:xfrm>
            <a:off x="1714105" y="5418000"/>
            <a:ext cx="205432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4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8022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principles of the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phytosanitary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uk-UA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08014" y="1196752"/>
            <a:ext cx="857140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/>
              <a:t>conducting the localization </a:t>
            </a:r>
            <a:r>
              <a:rPr lang="en-US" sz="2400" b="1" dirty="0"/>
              <a:t>and liquidation of harmful and quarantine </a:t>
            </a:r>
            <a:r>
              <a:rPr lang="en-US" sz="2400" b="1" dirty="0" smtClean="0"/>
              <a:t>organisms</a:t>
            </a:r>
            <a:r>
              <a:rPr lang="en-US" sz="2000" dirty="0" smtClean="0"/>
              <a:t>;</a:t>
            </a:r>
            <a:endParaRPr lang="uk-UA" sz="2000" dirty="0" smtClean="0"/>
          </a:p>
          <a:p>
            <a:endParaRPr lang="en-US" sz="2000" dirty="0"/>
          </a:p>
          <a:p>
            <a:pPr>
              <a:buFont typeface="Wingdings" pitchFamily="2" charset="2"/>
              <a:buChar char="v"/>
            </a:pPr>
            <a:r>
              <a:rPr lang="en-US" sz="2000" dirty="0"/>
              <a:t> </a:t>
            </a:r>
            <a:r>
              <a:rPr lang="en-US" sz="2400" b="1" dirty="0"/>
              <a:t>phytosanitary </a:t>
            </a:r>
            <a:r>
              <a:rPr lang="en-US" sz="2400" b="1" dirty="0" smtClean="0"/>
              <a:t>expertise </a:t>
            </a:r>
            <a:r>
              <a:rPr lang="en-US" sz="2400" dirty="0"/>
              <a:t>(laboratory tests</a:t>
            </a:r>
            <a:r>
              <a:rPr lang="en-US" sz="2400" dirty="0" smtClean="0"/>
              <a:t>)</a:t>
            </a:r>
            <a:r>
              <a:rPr lang="ru-RU" sz="2000" dirty="0" smtClean="0"/>
              <a:t>.</a:t>
            </a:r>
            <a:endParaRPr lang="en-US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19929" r="5901" b="19424"/>
          <a:stretch/>
        </p:blipFill>
        <p:spPr>
          <a:xfrm>
            <a:off x="944023" y="3797448"/>
            <a:ext cx="3483961" cy="27653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068960"/>
            <a:ext cx="3761700" cy="28212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-8096" y="-400"/>
            <a:ext cx="729314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901383" y="153592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5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3841" y="188640"/>
            <a:ext cx="8282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principles of the State control in seed production and seedling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21219" y="1278033"/>
            <a:ext cx="799534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conducting control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protection of rights to plant varieties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fulfilment of the state control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observance of the legislation on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 production and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seedling in Ukraine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expertise of arbitrators of  seed quality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lants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planting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commercial quality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issuance of official documents during export, import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lants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planting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95518" y="448991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30357"/>
            <a:ext cx="3745130" cy="25070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30357"/>
            <a:ext cx="3745134" cy="25070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-8096" y="-400"/>
            <a:ext cx="729314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884177" y="490310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50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b="9310"/>
          <a:stretch/>
        </p:blipFill>
        <p:spPr>
          <a:xfrm>
            <a:off x="932074" y="4824582"/>
            <a:ext cx="253747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F2AEC426-4029-447C-803A-00BB4CBD34E5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444208" y="1032669"/>
            <a:ext cx="2699792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Phytosanitary 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expertise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2564372"/>
            <a:ext cx="2571736" cy="5715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4605" tIns="14605" rIns="14605" bIns="14605" spcCol="1270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entomological</a:t>
            </a:r>
            <a:endParaRPr lang="uk-UA" sz="2400" b="1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3145429"/>
            <a:ext cx="2571736" cy="5715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4605" tIns="14605" rIns="14605" bIns="14605" spcCol="1270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mycological</a:t>
            </a:r>
            <a:endParaRPr lang="uk-UA" sz="2400" b="1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72264" y="3716933"/>
            <a:ext cx="2571736" cy="5715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4605" tIns="14605" rIns="14605" bIns="14605" spcCol="1270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bacteriological</a:t>
            </a:r>
            <a:endParaRPr lang="uk-UA" sz="2400" b="1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72264" y="4316419"/>
            <a:ext cx="2571736" cy="5715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4605" tIns="14605" rIns="14605" bIns="14605" spcCol="127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virusological</a:t>
            </a:r>
            <a:endParaRPr lang="uk-UA" sz="2400" b="1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72264" y="4926138"/>
            <a:ext cx="2571736" cy="5715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4605" tIns="14605" rIns="14605" bIns="14605" spcCol="127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nematodological</a:t>
            </a:r>
            <a:endParaRPr lang="uk-UA" sz="2400" b="1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72264" y="5516749"/>
            <a:ext cx="2571736" cy="5715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4605" tIns="14605" rIns="14605" bIns="14605" spcCol="1270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weeds</a:t>
            </a:r>
            <a:endParaRPr lang="uk-UA" sz="2400" b="1" dirty="0">
              <a:ln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281724" y="45302"/>
            <a:ext cx="6858000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Phytosanitary laboratories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7668344" y="1988840"/>
            <a:ext cx="471380" cy="4832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746008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tendencies of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phytosanitary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laboratories are directed at: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8908" y="1594916"/>
            <a:ext cx="56612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38200" algn="l"/>
              </a:tabLst>
            </a:pPr>
            <a:r>
              <a:rPr lang="en-US" i="1" dirty="0">
                <a:ea typeface="Times New Roman" panose="02020603050405020304" pitchFamily="18" charset="0"/>
                <a:cs typeface="Arial" panose="020B0604020202020204" pitchFamily="34" charset="0"/>
              </a:rPr>
              <a:t>timely conduction of phytosanitary expertise of controlled samples, seed and planting material samples and other production for identification of species composition of all species of regulated harmful organisms;</a:t>
            </a:r>
            <a:endParaRPr lang="ru-RU" sz="1600" i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8908" y="3209749"/>
            <a:ext cx="5805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38200" algn="l"/>
              </a:tabLst>
            </a:pPr>
            <a:r>
              <a:rPr lang="en-US" i="1" dirty="0">
                <a:ea typeface="Times New Roman" panose="02020603050405020304" pitchFamily="18" charset="0"/>
                <a:cs typeface="Arial" panose="020B0604020202020204" pitchFamily="34" charset="0"/>
              </a:rPr>
              <a:t>studying out species composition, biology and ecology of regulated pests, prognosis of their spread. Conducting of risk harmfulness analysis and decision making concerning quarantine and economic significance of detected organisms;</a:t>
            </a:r>
            <a:endParaRPr lang="ru-RU" sz="1600" i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-8096" y="-400"/>
            <a:ext cx="729314" cy="6858000"/>
          </a:xfrm>
          <a:prstGeom prst="rect">
            <a:avLst/>
          </a:prstGeom>
        </p:spPr>
      </p:pic>
      <p:pic>
        <p:nvPicPr>
          <p:cNvPr id="19" name="Picture 3" descr="D:\фото ППКР\2017\студенти квітень\P1010515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3203" y="4828873"/>
            <a:ext cx="240071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852255" y="-73651"/>
            <a:ext cx="1151001" cy="12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03648" y="332656"/>
            <a:ext cx="6858000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 of phytosanitary expertise</a:t>
            </a:r>
            <a:endParaRPr lang="ru-RU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052736"/>
            <a:ext cx="698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Morphological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identification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Isolation method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Serological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methods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(IFA,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IF)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Conventional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and real-time polymerase chain reaction (PCR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-8096" y="-400"/>
            <a:ext cx="729314" cy="6858000"/>
          </a:xfrm>
          <a:prstGeom prst="rect">
            <a:avLst/>
          </a:prstGeom>
        </p:spPr>
      </p:pic>
      <p:pic>
        <p:nvPicPr>
          <p:cNvPr id="8" name="Picture 2" descr="D:\фото ППКР\2017\студенти квітень\Новая папка (2)\P1010450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988" y="2890453"/>
            <a:ext cx="2695961" cy="2021373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20"/>
            <a:ext cx="2808312" cy="2080235"/>
          </a:xfrm>
          <a:prstGeom prst="rect">
            <a:avLst/>
          </a:prstGeom>
          <a:noFill/>
        </p:spPr>
      </p:pic>
      <p:pic>
        <p:nvPicPr>
          <p:cNvPr id="9" name="Picture 2" descr="D:\фото ППКР\2017\студенти квітень\P1010476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840" y="3764135"/>
            <a:ext cx="3061413" cy="2295381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705453" y="-7384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98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3" descr="&amp;Kcy;&amp;acy;&amp;rcy;&amp;tcy;&amp;icy;&amp;ncy;&amp;kcy;&amp;icy; &amp;pcy;&amp;ocy; &amp;zcy;&amp;acy;&amp;pcy;&amp;rcy;&amp;ocy;&amp;scy;&amp;ucy; &amp;acy;&amp;rcy;&amp;acy;&amp;khcy;&amp;icy;&amp;scy;"/>
          <p:cNvSpPr>
            <a:spLocks noChangeAspect="1" noChangeArrowheads="1"/>
          </p:cNvSpPr>
          <p:nvPr/>
        </p:nvSpPr>
        <p:spPr bwMode="auto">
          <a:xfrm>
            <a:off x="163513" y="498455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AutoShape 15" descr="&amp;Kcy;&amp;acy;&amp;rcy;&amp;tcy;&amp;icy;&amp;ncy;&amp;kcy;&amp;icy; &amp;pcy;&amp;ocy; &amp;zcy;&amp;acy;&amp;pcy;&amp;rcy;&amp;ocy;&amp;scy;&amp;ucy; &amp;acy;&amp;rcy;&amp;acy;&amp;khcy;&amp;icy;&amp;scy;"/>
          <p:cNvSpPr>
            <a:spLocks noChangeAspect="1" noChangeArrowheads="1"/>
          </p:cNvSpPr>
          <p:nvPr/>
        </p:nvSpPr>
        <p:spPr bwMode="auto">
          <a:xfrm>
            <a:off x="163513" y="498455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F2AEC426-4029-447C-803A-00BB4CBD34E5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20" name="Picture 3" descr="C:\Users\user1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71994"/>
            <a:ext cx="37274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629744" y="82956"/>
            <a:ext cx="8528544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State</a:t>
            </a:r>
            <a:r>
              <a:rPr lang="uk-UA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border control and toxicology</a:t>
            </a:r>
            <a:r>
              <a:rPr lang="uk-UA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laboratories in </a:t>
            </a:r>
            <a:r>
              <a:rPr lang="en-A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Odessa and </a:t>
            </a:r>
            <a:r>
              <a:rPr lang="en-AU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Uzhhorod</a:t>
            </a:r>
            <a:r>
              <a:rPr lang="en-A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cities</a:t>
            </a:r>
            <a:endParaRPr lang="ru-RU" sz="2400" b="1" cap="all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6591" y="1175242"/>
            <a:ext cx="7025769" cy="2246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Conducting research: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Identification of the percentage of an active substance  of pesticides, pesticides above the norm of term of storage;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Identification of unknown pesticides and determination their active substance;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Verification  of seed dipping quality;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Determination the quality of fertilizers.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95145" y="5256341"/>
            <a:ext cx="4552378" cy="1323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Estimation in the grain and its products: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Residual pesticides;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Toxic elements;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Mycotoxins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C:\Users\user1\Desktop\Безымян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44" y="3682844"/>
            <a:ext cx="32258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-27333" y="0"/>
            <a:ext cx="729314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656883" y="498454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5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1" descr="Новая папка (2)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10" y="4324860"/>
            <a:ext cx="3548344" cy="230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755576" y="1214438"/>
            <a:ext cx="7200800" cy="17907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The main task of laboratories is production of biological method in plant protection, monitoring for their implementation, quality control of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biologicals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, which are received in agriculture, organization and propaganda of achievements in science on minimal pesticide usage.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The laboratory has two shops: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1. Shop on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baktorodentsyd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 production;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2. Shop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on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Trichogramma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 reproduction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. </a:t>
            </a:r>
            <a:endParaRPr lang="en-US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32" name="Picture 9" descr="DSC062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24860"/>
            <a:ext cx="24288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539552" y="123458"/>
            <a:ext cx="8604448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Laboratory method for biological pest control, plant diseases and weeds</a:t>
            </a:r>
            <a:endParaRPr lang="ru-RU" sz="2400" b="1" cap="all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2201" r="13382" b="12201"/>
          <a:stretch/>
        </p:blipFill>
        <p:spPr>
          <a:xfrm>
            <a:off x="539552" y="4324860"/>
            <a:ext cx="2321371" cy="1768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-38847" y="0"/>
            <a:ext cx="729314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798468" y="479417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7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509197" y="195853"/>
            <a:ext cx="8514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Extension courses for the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phytosanitary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inspectors</a:t>
            </a:r>
            <a:endParaRPr lang="ru-RU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220"/>
          <a:stretch/>
        </p:blipFill>
        <p:spPr>
          <a:xfrm>
            <a:off x="718888" y="908720"/>
            <a:ext cx="4047437" cy="2603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-38847" y="0"/>
            <a:ext cx="72931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" t="3596" r="2912" b="13699"/>
          <a:stretch/>
        </p:blipFill>
        <p:spPr>
          <a:xfrm>
            <a:off x="2618423" y="3830137"/>
            <a:ext cx="3953540" cy="26744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12824" r="7749" b="11623"/>
          <a:stretch/>
        </p:blipFill>
        <p:spPr>
          <a:xfrm>
            <a:off x="4917307" y="908719"/>
            <a:ext cx="3939256" cy="2603915"/>
          </a:xfrm>
          <a:prstGeom prst="rect">
            <a:avLst/>
          </a:prstGeom>
        </p:spPr>
      </p:pic>
      <p:sp>
        <p:nvSpPr>
          <p:cNvPr id="9" name="Пятно 1 8"/>
          <p:cNvSpPr/>
          <p:nvPr/>
        </p:nvSpPr>
        <p:spPr>
          <a:xfrm>
            <a:off x="740867" y="3120505"/>
            <a:ext cx="1728192" cy="1368152"/>
          </a:xfrm>
          <a:prstGeom prst="irregularSeal1">
            <a:avLst/>
          </a:prstGeom>
          <a:solidFill>
            <a:srgbClr val="0000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61848" y="356023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2015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6" name="Пятно 1 15"/>
          <p:cNvSpPr/>
          <p:nvPr/>
        </p:nvSpPr>
        <p:spPr>
          <a:xfrm>
            <a:off x="5656791" y="5489848"/>
            <a:ext cx="1728192" cy="1368152"/>
          </a:xfrm>
          <a:prstGeom prst="irregularSeal1">
            <a:avLst/>
          </a:prstGeom>
          <a:solidFill>
            <a:srgbClr val="0000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94515" y="598925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2017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9" name="Пятно 1 18"/>
          <p:cNvSpPr/>
          <p:nvPr/>
        </p:nvSpPr>
        <p:spPr>
          <a:xfrm>
            <a:off x="7369290" y="2987310"/>
            <a:ext cx="1728192" cy="1368152"/>
          </a:xfrm>
          <a:prstGeom prst="irregularSeal1">
            <a:avLst/>
          </a:prstGeom>
          <a:solidFill>
            <a:srgbClr val="0000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970398" y="3435249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2016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756764" y="5269178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1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-38847" y="0"/>
            <a:ext cx="729314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7544" y="116632"/>
            <a:ext cx="85142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GB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Trainings for </a:t>
            </a:r>
            <a:r>
              <a:rPr lang="en-GB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the </a:t>
            </a:r>
            <a:r>
              <a:rPr lang="en-GB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specialists </a:t>
            </a:r>
            <a:r>
              <a:rPr lang="en-GB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of </a:t>
            </a:r>
            <a:r>
              <a:rPr lang="en-GB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the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phytosanitary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laboratories</a:t>
            </a:r>
            <a:endParaRPr lang="ru-RU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 descr="D:\фото ППКР\2014\твінінг лабораторія\P1010946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65592" y="1187371"/>
            <a:ext cx="2814514" cy="3753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P10103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321315" cy="248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10103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05064"/>
            <a:ext cx="3447023" cy="259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691161" y="5291592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Grp="1" noChangeArrowheads="1"/>
          </p:cNvSpPr>
          <p:nvPr/>
        </p:nvSpPr>
        <p:spPr bwMode="auto">
          <a:xfrm>
            <a:off x="629744" y="1780047"/>
            <a:ext cx="828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en-US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endPara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25109" y="3795230"/>
            <a:ext cx="62150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32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0525" y="1305341"/>
            <a:ext cx="799730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contacts: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Ukraine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en-US" altLang="ru-RU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afety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Consumer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Department of </a:t>
            </a:r>
            <a:r>
              <a:rPr lang="en-US" alt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Phytosanitary</a:t>
            </a:r>
            <a:r>
              <a:rPr lang="en-US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Security, </a:t>
            </a:r>
            <a:r>
              <a:rPr lang="en-US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in Seed Production and Seedling</a:t>
            </a:r>
            <a:endParaRPr kumimoji="0" lang="en-US" alt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Koloskova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Kyiv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03138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Ukraine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0" lang="en-US" alt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(38044)524-77-07 </a:t>
            </a:r>
            <a:endParaRPr kumimoji="0" lang="en-US" alt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Fax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(38044)524-89-02</a:t>
            </a:r>
            <a:endParaRPr kumimoji="0" lang="en-US" alt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phyto@consumer.gov.ua</a:t>
            </a:r>
            <a:endParaRPr kumimoji="0" lang="en-US" altLang="ru-RU" sz="20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www.consumer.gov.ua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4193202" y="4217319"/>
            <a:ext cx="2359047" cy="26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5802" y="1192615"/>
            <a:ext cx="5000628" cy="646331"/>
          </a:xfrm>
          <a:prstGeom prst="rect">
            <a:avLst/>
          </a:prstGeom>
          <a:solidFill>
            <a:srgbClr val="33CC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State Plant Quarantine Service of USSR was set up in</a:t>
            </a:r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1931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0778" y="2549172"/>
            <a:ext cx="5000627" cy="646331"/>
          </a:xfrm>
          <a:prstGeom prst="rect">
            <a:avLst/>
          </a:prstGeom>
          <a:solidFill>
            <a:srgbClr val="33CC33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</a:rPr>
              <a:t>State Plant Quarantine Service of Ukraine was set up in </a:t>
            </a: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</a:rPr>
              <a:t>1993</a:t>
            </a:r>
            <a:endParaRPr lang="uk-UA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5802" y="4000732"/>
            <a:ext cx="5094384" cy="92333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State Veterinary and Phytosanitary Service of Ukraine was established on 2010-12-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31994" y="91773"/>
            <a:ext cx="599888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The history of Plant Quarantine and Plant Protection Service foundation</a:t>
            </a:r>
            <a:endParaRPr lang="uk-UA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Штриховая стрелка вправо 10"/>
          <p:cNvSpPr/>
          <p:nvPr/>
        </p:nvSpPr>
        <p:spPr>
          <a:xfrm rot="5400000">
            <a:off x="2726124" y="1988411"/>
            <a:ext cx="682120" cy="43940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5400000">
            <a:off x="2676059" y="3373066"/>
            <a:ext cx="782250" cy="504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46402" y="5787429"/>
            <a:ext cx="6890544" cy="830997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Service of Ukraine on Food Safety and Consumer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 was established on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2014-09-1</a:t>
            </a:r>
            <a: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0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Штриховая стрелка вправо 16"/>
          <p:cNvSpPr/>
          <p:nvPr/>
        </p:nvSpPr>
        <p:spPr>
          <a:xfrm rot="5400000">
            <a:off x="2753567" y="5168531"/>
            <a:ext cx="682120" cy="43940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-8096" y="-400"/>
            <a:ext cx="72931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6147115" y="1192615"/>
            <a:ext cx="2690049" cy="30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6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606977" y="116632"/>
            <a:ext cx="756542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of the State Service of Ukraine on Food Safety and Consumer Protection</a:t>
            </a:r>
            <a:endParaRPr lang="ru-RU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745298"/>
              </p:ext>
            </p:extLst>
          </p:nvPr>
        </p:nvGraphicFramePr>
        <p:xfrm>
          <a:off x="755576" y="1124744"/>
          <a:ext cx="7972425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Document" r:id="rId4" imgW="9971224" imgH="7056044" progId="Word.Document.8">
                  <p:embed/>
                </p:oleObj>
              </mc:Choice>
              <mc:Fallback>
                <p:oleObj name="Document" r:id="rId4" imgW="9971224" imgH="70560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124744"/>
                        <a:ext cx="7972425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0" y="0"/>
            <a:ext cx="72931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832502" y="-102734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8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853361" y="146226"/>
            <a:ext cx="1290639" cy="1440160"/>
          </a:xfrm>
          <a:prstGeom prst="rect">
            <a:avLst/>
          </a:prstGeom>
        </p:spPr>
      </p:pic>
      <p:pic>
        <p:nvPicPr>
          <p:cNvPr id="2050" name="Picture 2" descr="&amp;Kcy;&amp;acy;&amp;rcy;&amp;tcy;&amp;icy;&amp;ncy;&amp;kcy;&amp;icy; &amp;pcy;&amp;ocy; &amp;zcy;&amp;acy;&amp;pcy;&amp;rcy;&amp;ocy;&amp;scy;&amp;ucy; Departmen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8F0F2"/>
              </a:clrFrom>
              <a:clrTo>
                <a:srgbClr val="E8F0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11306"/>
            <a:ext cx="3425371" cy="244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67543" y="116632"/>
            <a:ext cx="856895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of the Department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Phytosanitary </a:t>
            </a:r>
            <a:r>
              <a:rPr lang="en-US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Security</a:t>
            </a:r>
            <a:r>
              <a:rPr lang="en-US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</a:p>
          <a:p>
            <a:pPr algn="ctr"/>
            <a:r>
              <a:rPr lang="en-US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Control in Seed Production and Seedling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dirty="0">
              <a:solidFill>
                <a:srgbClr val="FFCC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312863" y="3886200"/>
          <a:ext cx="6999304" cy="9115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9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9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7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7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Стрелка вниз 1"/>
          <p:cNvSpPr/>
          <p:nvPr/>
        </p:nvSpPr>
        <p:spPr>
          <a:xfrm>
            <a:off x="2608576" y="2039063"/>
            <a:ext cx="144016" cy="36004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769631" y="2040138"/>
            <a:ext cx="144016" cy="36004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85577" y="2341538"/>
            <a:ext cx="39052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002060"/>
                </a:solidFill>
              </a:rPr>
              <a:t> Unit </a:t>
            </a:r>
            <a:r>
              <a:rPr lang="en-US" b="1" dirty="0">
                <a:solidFill>
                  <a:srgbClr val="002060"/>
                </a:solidFill>
              </a:rPr>
              <a:t>of Plant Quarantine;</a:t>
            </a:r>
            <a:endParaRPr lang="ru-RU" b="1" dirty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 Unit of Phytosanitary Measures on Border;</a:t>
            </a:r>
            <a:endParaRPr lang="ru-RU" b="1" dirty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 Unit of Plant Protection;</a:t>
            </a:r>
            <a:endParaRPr lang="ru-RU" b="1" dirty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 Sector of Risk Analysis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7656" y="2301537"/>
            <a:ext cx="43919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002060"/>
                </a:solidFill>
              </a:rPr>
              <a:t> Unit </a:t>
            </a:r>
            <a:r>
              <a:rPr lang="en-US" b="1" dirty="0">
                <a:solidFill>
                  <a:srgbClr val="002060"/>
                </a:solidFill>
              </a:rPr>
              <a:t>for Supervision in Seed Production and Seedling;</a:t>
            </a:r>
            <a:endParaRPr lang="ru-RU" b="1" dirty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 Unit for Attestation, Certification and Analysis;</a:t>
            </a:r>
            <a:endParaRPr lang="ru-RU" b="1" dirty="0">
              <a:solidFill>
                <a:srgbClr val="00206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b="1" dirty="0">
                <a:solidFill>
                  <a:srgbClr val="002060"/>
                </a:solidFill>
              </a:rPr>
              <a:t> Sector of Control in the Field of Plant Variety Rights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0148" y="1249134"/>
            <a:ext cx="3990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Directorate of Phytosanitary Security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64496" y="122174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2400" b="1" dirty="0"/>
              <a:t>Directorate of Control in Seed Production and Seedling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9744" y="4293946"/>
            <a:ext cx="555315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</a:rPr>
              <a:t>Department of Phytosanitary </a:t>
            </a:r>
            <a:r>
              <a:rPr lang="en-US" sz="2000" b="1" dirty="0" smtClean="0">
                <a:solidFill>
                  <a:srgbClr val="0000FF"/>
                </a:solidFill>
              </a:rPr>
              <a:t>Safety</a:t>
            </a:r>
            <a:r>
              <a:rPr lang="uk-UA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Head</a:t>
            </a:r>
            <a:r>
              <a:rPr lang="ru-RU" sz="2000" b="1" dirty="0" smtClean="0">
                <a:solidFill>
                  <a:srgbClr val="0000FF"/>
                </a:solidFill>
              </a:rPr>
              <a:t>: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b="1" dirty="0" smtClean="0"/>
              <a:t>Director </a:t>
            </a:r>
            <a:r>
              <a:rPr lang="en-US" b="1" dirty="0"/>
              <a:t>of the Department of</a:t>
            </a:r>
            <a:endParaRPr lang="ru-RU" dirty="0"/>
          </a:p>
          <a:p>
            <a:pPr algn="ctr"/>
            <a:r>
              <a:rPr lang="en-US" b="1" dirty="0"/>
              <a:t>Phytosanitary Security, Control in Seed Production and </a:t>
            </a:r>
            <a:r>
              <a:rPr lang="en-US" b="1" dirty="0" smtClean="0"/>
              <a:t>Seedling - </a:t>
            </a:r>
            <a:r>
              <a:rPr lang="en-US" b="1" dirty="0"/>
              <a:t>Head of Phytosanitary Security </a:t>
            </a:r>
            <a:r>
              <a:rPr lang="en-US" b="1" dirty="0" smtClean="0"/>
              <a:t>Administration - Chief </a:t>
            </a:r>
            <a:r>
              <a:rPr lang="en-US" b="1" dirty="0"/>
              <a:t>State Phytosanitary Inspector of </a:t>
            </a:r>
            <a:r>
              <a:rPr lang="en-US" b="1" dirty="0" smtClean="0"/>
              <a:t>Ukraine</a:t>
            </a:r>
            <a:r>
              <a:rPr lang="uk-UA" b="1" dirty="0" smtClean="0"/>
              <a:t> </a:t>
            </a:r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Mr</a:t>
            </a:r>
            <a:r>
              <a:rPr lang="en-US" sz="2400" b="1" dirty="0">
                <a:solidFill>
                  <a:srgbClr val="0000FF"/>
                </a:solidFill>
              </a:rPr>
              <a:t>. </a:t>
            </a:r>
            <a:r>
              <a:rPr lang="en-US" sz="2400" b="1" dirty="0" err="1">
                <a:solidFill>
                  <a:srgbClr val="0000FF"/>
                </a:solidFill>
              </a:rPr>
              <a:t>Andrii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Chelombitko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endParaRPr lang="en-US" sz="2400" b="1" dirty="0">
              <a:solidFill>
                <a:srgbClr val="0000FF"/>
              </a:solidFill>
            </a:endParaRPr>
          </a:p>
          <a:p>
            <a:pPr algn="ctr"/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23744" y="11010"/>
            <a:ext cx="729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9744" y="0"/>
            <a:ext cx="85142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offices of territorial  authorities, which are responsible for implementation of </a:t>
            </a:r>
            <a:r>
              <a:rPr lang="en-US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State Policy </a:t>
            </a:r>
            <a:r>
              <a:rPr 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field of plant quarantine and protection</a:t>
            </a:r>
            <a:endParaRPr lang="ru-RU" sz="2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772816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2</a:t>
            </a:r>
            <a:r>
              <a:rPr lang="uk-UA" sz="2000" b="1" dirty="0" smtClean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Directorates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Phytosanitary Safety in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regions</a:t>
            </a:r>
            <a:endParaRPr lang="en-US" sz="2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ukraineunderattack.org/wp-content/uploads/2015/05/under_att_870_map3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1F0E7"/>
              </a:clrFrom>
              <a:clrTo>
                <a:srgbClr val="F1F0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23462" r="36277" b="12101"/>
          <a:stretch/>
        </p:blipFill>
        <p:spPr bwMode="auto">
          <a:xfrm>
            <a:off x="2669558" y="1556792"/>
            <a:ext cx="6448971" cy="44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21088"/>
            <a:ext cx="3360000" cy="2520000"/>
          </a:xfrm>
          <a:prstGeom prst="rect">
            <a:avLst/>
          </a:prstGeom>
        </p:spPr>
      </p:pic>
      <p:sp>
        <p:nvSpPr>
          <p:cNvPr id="6" name="Выгнутая вверх стрелка 5"/>
          <p:cNvSpPr/>
          <p:nvPr/>
        </p:nvSpPr>
        <p:spPr>
          <a:xfrm rot="1080000">
            <a:off x="2500450" y="1103676"/>
            <a:ext cx="2067410" cy="576064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23700000" flipV="1">
            <a:off x="942148" y="3257693"/>
            <a:ext cx="2067410" cy="576064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-8096" y="-400"/>
            <a:ext cx="729314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858887" y="635397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2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9744" y="0"/>
            <a:ext cx="85142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offices of territorial  authorities, which are responsible for implementation of </a:t>
            </a:r>
            <a:r>
              <a:rPr lang="en-US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State Policy </a:t>
            </a:r>
            <a:r>
              <a:rPr 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field of plant quarantine and protection</a:t>
            </a:r>
            <a:endParaRPr lang="ru-RU" sz="2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4581128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24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Phytosanitary Laboratories: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Central </a:t>
            </a:r>
            <a:r>
              <a:rPr lang="en-A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phytosanitary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laboratory;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23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P</a:t>
            </a:r>
            <a:r>
              <a:rPr lang="en-A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hytosanitary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laboratories are in the regions of Ukraine.</a:t>
            </a:r>
            <a:endParaRPr lang="uk-UA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2" name="Picture 8" descr="20161201_122716"/>
          <p:cNvPicPr>
            <a:picLocks noChangeAspect="1" noChangeArrowheads="1"/>
          </p:cNvPicPr>
          <p:nvPr/>
        </p:nvPicPr>
        <p:blipFill>
          <a:blip r:embed="rId2">
            <a:lum bright="22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 r="23436"/>
          <a:stretch>
            <a:fillRect/>
          </a:stretch>
        </p:blipFill>
        <p:spPr bwMode="auto">
          <a:xfrm flipH="1">
            <a:off x="4901044" y="1484784"/>
            <a:ext cx="3688550" cy="25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3526399" cy="4762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11221" y="0"/>
            <a:ext cx="729314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629744" y="577081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91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4869160"/>
            <a:ext cx="5832648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3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Other Laboratories:</a:t>
            </a:r>
          </a:p>
          <a:p>
            <a:pPr marL="342900" indent="-342900"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2 State</a:t>
            </a:r>
            <a:r>
              <a:rPr lang="uk-UA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Border Control and toxicology laboratories (</a:t>
            </a:r>
            <a:r>
              <a:rPr lang="en-AU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Odessa,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</a:t>
            </a:r>
            <a:r>
              <a:rPr lang="en-AU" b="1" dirty="0" err="1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Uzhhorod</a:t>
            </a:r>
            <a:r>
              <a:rPr lang="en-AU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;</a:t>
            </a:r>
            <a:endParaRPr lang="en-US" b="1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1 Laboratory method for biological pest control, plant diseases and weeds (</a:t>
            </a:r>
            <a:r>
              <a:rPr lang="en-AU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Chernivtsi).</a:t>
            </a:r>
            <a:endParaRPr lang="en-US" b="1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9744" y="0"/>
            <a:ext cx="85142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offices of territorial  authorities, which are responsible for implementation of </a:t>
            </a:r>
            <a:r>
              <a:rPr lang="en-US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State Policy </a:t>
            </a:r>
            <a:r>
              <a:rPr 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field of plant quarantine and protection</a:t>
            </a:r>
            <a:endParaRPr lang="ru-RU" sz="23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IMG_20160908_1156211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39" r="4616" b="-2718"/>
          <a:stretch>
            <a:fillRect/>
          </a:stretch>
        </p:blipFill>
        <p:spPr bwMode="auto">
          <a:xfrm>
            <a:off x="827584" y="1370186"/>
            <a:ext cx="328761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60906-1350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204" b="9604"/>
          <a:stretch>
            <a:fillRect/>
          </a:stretch>
        </p:blipFill>
        <p:spPr bwMode="auto">
          <a:xfrm>
            <a:off x="4550093" y="2204864"/>
            <a:ext cx="4220278" cy="2850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28028" y="23818"/>
            <a:ext cx="729314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308304" y="5371488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80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0" y="31477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 of the </a:t>
            </a:r>
            <a:r>
              <a:rPr 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phytosanitary control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uk-UA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729315" y="1061246"/>
            <a:ext cx="701103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dirty="0" smtClean="0"/>
              <a:t> </a:t>
            </a:r>
            <a:r>
              <a:rPr lang="en-US" sz="2400" b="1" dirty="0"/>
              <a:t>monitoring </a:t>
            </a:r>
            <a:r>
              <a:rPr lang="en-US" sz="2400" b="1" dirty="0" smtClean="0"/>
              <a:t>the </a:t>
            </a:r>
            <a:r>
              <a:rPr lang="en-US" sz="2400" b="1" dirty="0"/>
              <a:t>territory of Ukraine in order to identify quarantine pests in the field of plant quarantine and </a:t>
            </a:r>
            <a:r>
              <a:rPr lang="en-US" sz="2400" b="1" dirty="0" smtClean="0"/>
              <a:t>protection</a:t>
            </a:r>
            <a:r>
              <a:rPr lang="en-US" sz="2000" dirty="0" smtClean="0"/>
              <a:t>;</a:t>
            </a:r>
            <a:endParaRPr lang="uk-UA" sz="2000" dirty="0" smtClean="0"/>
          </a:p>
          <a:p>
            <a:endParaRPr lang="en-US" sz="2000" dirty="0" smtClean="0"/>
          </a:p>
          <a:p>
            <a:pPr>
              <a:buFont typeface="Wingdings" pitchFamily="2" charset="2"/>
              <a:buChar char="v"/>
            </a:pPr>
            <a:r>
              <a:rPr lang="en-US" sz="2400" dirty="0" smtClean="0"/>
              <a:t> </a:t>
            </a:r>
            <a:r>
              <a:rPr lang="en-US" sz="2400" b="1" dirty="0" smtClean="0"/>
              <a:t>sampling for analysis during cultivation, circulation, import and export</a:t>
            </a:r>
            <a:r>
              <a:rPr lang="en-US" sz="2000" dirty="0" smtClean="0"/>
              <a:t>;</a:t>
            </a:r>
            <a:endParaRPr lang="en-US" sz="20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493" y="3577158"/>
            <a:ext cx="4139952" cy="310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5" y="3577158"/>
            <a:ext cx="4133501" cy="31001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0" y="-852"/>
            <a:ext cx="72931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728839" y="341166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2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0" y="31477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principles of the </a:t>
            </a:r>
            <a:r>
              <a:rPr 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phytosanitary control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uk-UA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45570" y="631841"/>
            <a:ext cx="8485136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/>
              <a:t>issuance </a:t>
            </a:r>
            <a:r>
              <a:rPr lang="en-US" sz="2400" b="1" dirty="0"/>
              <a:t>of quarantine and phytosanitary </a:t>
            </a:r>
            <a:r>
              <a:rPr lang="en-US" sz="2400" b="1" dirty="0" smtClean="0"/>
              <a:t>certificates</a:t>
            </a:r>
            <a:r>
              <a:rPr lang="en-US" sz="2000" dirty="0" smtClean="0"/>
              <a:t>;</a:t>
            </a:r>
            <a:endParaRPr lang="uk-UA" sz="2000" dirty="0" smtClean="0"/>
          </a:p>
          <a:p>
            <a:pPr>
              <a:buFont typeface="Wingdings" pitchFamily="2" charset="2"/>
              <a:buChar char="v"/>
            </a:pPr>
            <a:endParaRPr lang="en-US" sz="2000" dirty="0"/>
          </a:p>
          <a:p>
            <a:pPr>
              <a:buFont typeface="Wingdings" pitchFamily="2" charset="2"/>
              <a:buChar char="v"/>
            </a:pPr>
            <a:r>
              <a:rPr lang="en-US" sz="2400" b="1" dirty="0"/>
              <a:t> inspection of </a:t>
            </a:r>
            <a:r>
              <a:rPr lang="en-US" sz="2400" b="1" dirty="0" smtClean="0"/>
              <a:t>vehicles</a:t>
            </a:r>
            <a:r>
              <a:rPr lang="en-US" sz="2000" dirty="0" smtClean="0"/>
              <a:t>;</a:t>
            </a:r>
            <a:endParaRPr lang="uk-UA" sz="2000" dirty="0" smtClean="0"/>
          </a:p>
          <a:p>
            <a:endParaRPr lang="en-US" sz="2000" dirty="0"/>
          </a:p>
          <a:p>
            <a:pPr>
              <a:buFont typeface="Wingdings" pitchFamily="2" charset="2"/>
              <a:buChar char="v"/>
            </a:pPr>
            <a:r>
              <a:rPr lang="en-US" sz="2000" dirty="0"/>
              <a:t> </a:t>
            </a:r>
            <a:r>
              <a:rPr lang="en-US" sz="2400" b="1" dirty="0"/>
              <a:t>control over the treatment </a:t>
            </a:r>
            <a:r>
              <a:rPr lang="ru-RU" sz="2400" b="1" dirty="0" smtClean="0"/>
              <a:t>(</a:t>
            </a:r>
            <a:r>
              <a:rPr lang="en-US" sz="2400" b="1" dirty="0" smtClean="0"/>
              <a:t>fumigation</a:t>
            </a:r>
            <a:r>
              <a:rPr lang="ru-RU" sz="2400" b="1" dirty="0" smtClean="0"/>
              <a:t>)</a:t>
            </a:r>
            <a:r>
              <a:rPr lang="en-US" sz="2400" b="1" dirty="0" smtClean="0"/>
              <a:t> </a:t>
            </a:r>
            <a:r>
              <a:rPr lang="en-US" sz="2400" b="1" dirty="0"/>
              <a:t>of infected plants and plant </a:t>
            </a:r>
            <a:r>
              <a:rPr lang="en-US" sz="2400" b="1" dirty="0" smtClean="0"/>
              <a:t>products</a:t>
            </a:r>
            <a:r>
              <a:rPr lang="uk-UA" sz="2400" b="1" dirty="0" smtClean="0"/>
              <a:t>;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2863421"/>
            <a:ext cx="3899925" cy="292494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4"/>
          <a:stretch/>
        </p:blipFill>
        <p:spPr>
          <a:xfrm>
            <a:off x="4788024" y="3913764"/>
            <a:ext cx="4211960" cy="29249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5" t="6951" r="17790" b="6951"/>
          <a:stretch/>
        </p:blipFill>
        <p:spPr>
          <a:xfrm rot="10800000">
            <a:off x="2040" y="31477"/>
            <a:ext cx="729314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/>
          <a:stretch/>
        </p:blipFill>
        <p:spPr>
          <a:xfrm>
            <a:off x="7824777" y="357528"/>
            <a:ext cx="129063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</TotalTime>
  <Words>730</Words>
  <Application>Microsoft Office PowerPoint</Application>
  <PresentationFormat>Экран (4:3)</PresentationFormat>
  <Paragraphs>102</Paragraphs>
  <Slides>18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Calibri</vt:lpstr>
      <vt:lpstr>Courier New</vt:lpstr>
      <vt:lpstr>Symbol</vt:lpstr>
      <vt:lpstr>Tahoma</vt:lpstr>
      <vt:lpstr>Times New Roman</vt:lpstr>
      <vt:lpstr>Wingdings</vt:lpstr>
      <vt:lpstr>Wingdings 2</vt:lpstr>
      <vt:lpstr>Office Theme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FAO of the 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Country</dc:title>
  <dc:creator>faoadmin</dc:creator>
  <cp:lastModifiedBy>User</cp:lastModifiedBy>
  <cp:revision>131</cp:revision>
  <cp:lastPrinted>2016-08-30T12:28:00Z</cp:lastPrinted>
  <dcterms:created xsi:type="dcterms:W3CDTF">2016-07-18T13:43:54Z</dcterms:created>
  <dcterms:modified xsi:type="dcterms:W3CDTF">2018-01-30T12:43:52Z</dcterms:modified>
</cp:coreProperties>
</file>