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6"/>
  </p:notesMasterIdLst>
  <p:sldIdLst>
    <p:sldId id="661" r:id="rId2"/>
    <p:sldId id="662" r:id="rId3"/>
    <p:sldId id="663" r:id="rId4"/>
    <p:sldId id="664" r:id="rId5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6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0000"/>
    <a:srgbClr val="FF9966"/>
    <a:srgbClr val="FF9900"/>
    <a:srgbClr val="E2E226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76" autoAdjust="0"/>
    <p:restoredTop sz="96395" autoAdjust="0"/>
  </p:normalViewPr>
  <p:slideViewPr>
    <p:cSldViewPr>
      <p:cViewPr varScale="1">
        <p:scale>
          <a:sx n="111" d="100"/>
          <a:sy n="111" d="100"/>
        </p:scale>
        <p:origin x="1794" y="114"/>
      </p:cViewPr>
      <p:guideLst>
        <p:guide orient="horz" pos="2160"/>
        <p:guide pos="26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753" tIns="46877" rIns="93753" bIns="46877" rtlCol="0"/>
          <a:lstStyle>
            <a:lvl1pPr algn="r">
              <a:defRPr sz="1200"/>
            </a:lvl1pPr>
          </a:lstStyle>
          <a:p>
            <a:fld id="{B5BACBA3-C5B1-4C36-9EB1-7202A8F2F4AA}" type="datetimeFigureOut">
              <a:rPr lang="es-CL" smtClean="0"/>
              <a:t>25-02-2019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53" tIns="46877" rIns="93753" bIns="4687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753" tIns="46877" rIns="93753" bIns="4687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753" tIns="46877" rIns="93753" bIns="46877" rtlCol="0" anchor="b"/>
          <a:lstStyle>
            <a:lvl1pPr algn="r">
              <a:defRPr sz="1200"/>
            </a:lvl1pPr>
          </a:lstStyle>
          <a:p>
            <a:fld id="{491A083C-FA50-4A4D-A329-3BA1024D1C3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491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Ricardo Fernandez </a:t>
            </a:r>
            <a:r>
              <a:rPr lang="es-CL" baseline="0" dirty="0" smtClean="0"/>
              <a:t>: Planta (1)</a:t>
            </a:r>
          </a:p>
          <a:p>
            <a:r>
              <a:rPr lang="es-CL" baseline="0" dirty="0" smtClean="0"/>
              <a:t>Contrata: 37</a:t>
            </a:r>
          </a:p>
          <a:p>
            <a:r>
              <a:rPr lang="es-CL" baseline="0" dirty="0" smtClean="0"/>
              <a:t>Total : 38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A083C-FA50-4A4D-A329-3BA1024D1C3A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394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Contrata: 30</a:t>
            </a:r>
          </a:p>
          <a:p>
            <a:r>
              <a:rPr lang="es-CL" dirty="0" smtClean="0"/>
              <a:t>CDT: 7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A083C-FA50-4A4D-A329-3BA1024D1C3A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817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Planta:</a:t>
            </a:r>
            <a:r>
              <a:rPr lang="es-CL" baseline="0" dirty="0" smtClean="0"/>
              <a:t> 1</a:t>
            </a:r>
            <a:endParaRPr lang="es-CL" dirty="0" smtClean="0"/>
          </a:p>
          <a:p>
            <a:r>
              <a:rPr lang="es-CL" dirty="0" smtClean="0"/>
              <a:t>Contrata: 20</a:t>
            </a:r>
          </a:p>
          <a:p>
            <a:r>
              <a:rPr lang="es-CL" dirty="0" smtClean="0"/>
              <a:t>CDT: 13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A083C-FA50-4A4D-A329-3BA1024D1C3A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9564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F08F9-E590-445F-A428-5832B104917F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14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C7822-578B-4D9E-9431-E3DAF6BFE9F3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18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286500" y="152400"/>
            <a:ext cx="2043113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59817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D229F1-53C1-4C4A-9B66-E7B3B11A1F94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07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A1DE9D-F68D-47EB-8611-DA839C3603CD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991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2A0F24-A358-454C-A7A4-28E8857FE356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38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52400" y="1477963"/>
            <a:ext cx="401161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316413" y="1477963"/>
            <a:ext cx="40132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4E1B69-82FE-4118-A37A-479F19110EDD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68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24D19B-7193-455F-BB4F-C468B37C9F09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57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C40EA2-6CE2-4A63-B927-BF366D5F7CB5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96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97D783-10B3-4354-84D1-C7D481B72193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2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E1FE25-6415-4E9D-A2F1-DB6154D475B4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176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DA29E-797C-4D46-B3F1-7F363E994CC7}" type="slidenum">
              <a:rPr lang="es-CL">
                <a:solidFill>
                  <a:srgbClr val="000000"/>
                </a:solidFill>
              </a:rPr>
              <a:pPr/>
              <a:t>‹Nº›</a:t>
            </a:fld>
            <a:endParaRPr lang="es-C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84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  <a:latin typeface="Arial" charset="0"/>
              <a:ea typeface="ＭＳ Ｐゴシック" pitchFamily="-111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">
              <a:solidFill>
                <a:srgbClr val="000000"/>
              </a:solidFill>
              <a:latin typeface="Arial" charset="0"/>
              <a:ea typeface="ＭＳ Ｐゴシック" pitchFamily="-111" charset="-128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AB5B4B5-06E7-4CBC-B6DE-05F8FE3914CB}" type="slidenum">
              <a:rPr lang="es-CL">
                <a:solidFill>
                  <a:srgbClr val="000000"/>
                </a:solidFill>
                <a:latin typeface="Arial" charset="0"/>
                <a:ea typeface="ＭＳ Ｐゴシック" pitchFamily="-11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CL">
              <a:solidFill>
                <a:srgbClr val="000000"/>
              </a:solidFill>
              <a:latin typeface="Arial" charset="0"/>
              <a:ea typeface="ＭＳ Ｐゴシック" pitchFamily="-111" charset="-128"/>
            </a:endParaRPr>
          </a:p>
        </p:txBody>
      </p:sp>
      <p:sp>
        <p:nvSpPr>
          <p:cNvPr id="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3" name="Picture 15" descr="color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0"/>
            <a:ext cx="61118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6" descr="color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6457950"/>
            <a:ext cx="611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9879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Calibri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Calibri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Calibri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  <a:ea typeface="ＭＳ Ｐゴシック" charset="-128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ángulo 54"/>
          <p:cNvSpPr/>
          <p:nvPr/>
        </p:nvSpPr>
        <p:spPr>
          <a:xfrm>
            <a:off x="3823607" y="1014895"/>
            <a:ext cx="1485000" cy="895337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1100" b="1" dirty="0">
                <a:solidFill>
                  <a:srgbClr val="FFFFFF"/>
                </a:solidFill>
              </a:rPr>
              <a:t>DIVISIÓN PROTECCIÓN AGRÍCOLA Y FORESTAL</a:t>
            </a:r>
          </a:p>
        </p:txBody>
      </p:sp>
      <p:cxnSp>
        <p:nvCxnSpPr>
          <p:cNvPr id="61" name="Conector angular 60"/>
          <p:cNvCxnSpPr>
            <a:stCxn id="55" idx="2"/>
            <a:endCxn id="146" idx="0"/>
          </p:cNvCxnSpPr>
          <p:nvPr/>
        </p:nvCxnSpPr>
        <p:spPr>
          <a:xfrm rot="16200000" flipH="1">
            <a:off x="4746692" y="1729646"/>
            <a:ext cx="2489039" cy="2850209"/>
          </a:xfrm>
          <a:prstGeom prst="bentConnector3">
            <a:avLst>
              <a:gd name="adj1" fmla="val 6148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/>
          <p:cNvSpPr/>
          <p:nvPr/>
        </p:nvSpPr>
        <p:spPr>
          <a:xfrm>
            <a:off x="998769" y="4399856"/>
            <a:ext cx="1484999" cy="6840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FFFFFF"/>
                </a:solidFill>
              </a:rPr>
              <a:t>DEPARTAMENTO </a:t>
            </a:r>
            <a:r>
              <a:rPr lang="es-CL" sz="900" b="1" dirty="0" smtClean="0">
                <a:solidFill>
                  <a:srgbClr val="FFFFFF"/>
                </a:solidFill>
              </a:rPr>
              <a:t>REGULACION </a:t>
            </a:r>
            <a:r>
              <a:rPr lang="es-CL" sz="900" b="1" dirty="0">
                <a:solidFill>
                  <a:srgbClr val="FFFFFF"/>
                </a:solidFill>
              </a:rPr>
              <a:t>Y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 smtClean="0">
                <a:solidFill>
                  <a:srgbClr val="FFFFFF"/>
                </a:solidFill>
              </a:rPr>
              <a:t>CERTIFICACIÓN FITOSANITARIA</a:t>
            </a:r>
          </a:p>
        </p:txBody>
      </p:sp>
      <p:sp>
        <p:nvSpPr>
          <p:cNvPr id="72" name="Rectángulo 71"/>
          <p:cNvSpPr/>
          <p:nvPr/>
        </p:nvSpPr>
        <p:spPr>
          <a:xfrm>
            <a:off x="2882499" y="4399272"/>
            <a:ext cx="1485000" cy="684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FFFFFF"/>
                </a:solidFill>
              </a:rPr>
              <a:t>DEPARTAMENTO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FFFFFF"/>
                </a:solidFill>
              </a:rPr>
              <a:t>SANIDAD </a:t>
            </a:r>
            <a:r>
              <a:rPr lang="es-CL" sz="900" b="1" dirty="0">
                <a:solidFill>
                  <a:srgbClr val="FFFFFF"/>
                </a:solidFill>
              </a:rPr>
              <a:t>VEGETAL</a:t>
            </a:r>
            <a:endParaRPr lang="es-CL" sz="900" b="1" dirty="0">
              <a:solidFill>
                <a:srgbClr val="FFFFFF"/>
              </a:solidFill>
            </a:endParaRPr>
          </a:p>
        </p:txBody>
      </p:sp>
      <p:sp>
        <p:nvSpPr>
          <p:cNvPr id="111" name="Rectángulo 110"/>
          <p:cNvSpPr/>
          <p:nvPr/>
        </p:nvSpPr>
        <p:spPr>
          <a:xfrm>
            <a:off x="4716016" y="4399271"/>
            <a:ext cx="1633500" cy="6846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FFFFFF"/>
                </a:solidFill>
              </a:rPr>
              <a:t>DEPARTAMENTO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FFFFFF"/>
                </a:solidFill>
              </a:rPr>
              <a:t>INSUMOS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FFFFFF"/>
                </a:solidFill>
              </a:rPr>
              <a:t>Y PRODUCTOS SILVOAGRICOLAS</a:t>
            </a:r>
            <a:endParaRPr lang="es-CL" sz="900" b="1" dirty="0">
              <a:solidFill>
                <a:srgbClr val="FFFFFF"/>
              </a:solidFill>
            </a:endParaRPr>
          </a:p>
        </p:txBody>
      </p:sp>
      <p:sp>
        <p:nvSpPr>
          <p:cNvPr id="113" name="Rectángulo 112"/>
          <p:cNvSpPr/>
          <p:nvPr/>
        </p:nvSpPr>
        <p:spPr>
          <a:xfrm>
            <a:off x="5364088" y="2169942"/>
            <a:ext cx="1689501" cy="48869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000000"/>
                </a:solidFill>
              </a:rPr>
              <a:t>COORDINADOR TEMAS MULTILATERALES</a:t>
            </a:r>
          </a:p>
        </p:txBody>
      </p:sp>
      <p:sp>
        <p:nvSpPr>
          <p:cNvPr id="146" name="Rectángulo 145"/>
          <p:cNvSpPr/>
          <p:nvPr/>
        </p:nvSpPr>
        <p:spPr>
          <a:xfrm>
            <a:off x="6660232" y="4399271"/>
            <a:ext cx="1512168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>
                <a:solidFill>
                  <a:srgbClr val="000000"/>
                </a:solidFill>
              </a:rPr>
              <a:t>SECCION DE GESTIÓN</a:t>
            </a:r>
          </a:p>
        </p:txBody>
      </p:sp>
      <p:cxnSp>
        <p:nvCxnSpPr>
          <p:cNvPr id="69" name="Conector angular 140"/>
          <p:cNvCxnSpPr>
            <a:stCxn id="55" idx="2"/>
            <a:endCxn id="113" idx="1"/>
          </p:cNvCxnSpPr>
          <p:nvPr/>
        </p:nvCxnSpPr>
        <p:spPr>
          <a:xfrm rot="16200000" flipH="1">
            <a:off x="4713069" y="1763269"/>
            <a:ext cx="504056" cy="797981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angular"/>
          <p:cNvCxnSpPr>
            <a:stCxn id="55" idx="2"/>
            <a:endCxn id="111" idx="0"/>
          </p:cNvCxnSpPr>
          <p:nvPr/>
        </p:nvCxnSpPr>
        <p:spPr>
          <a:xfrm rot="16200000" flipH="1">
            <a:off x="3804917" y="2671421"/>
            <a:ext cx="2489039" cy="966659"/>
          </a:xfrm>
          <a:prstGeom prst="bentConnector3">
            <a:avLst>
              <a:gd name="adj1" fmla="val 6148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angular"/>
          <p:cNvCxnSpPr>
            <a:stCxn id="55" idx="2"/>
            <a:endCxn id="72" idx="0"/>
          </p:cNvCxnSpPr>
          <p:nvPr/>
        </p:nvCxnSpPr>
        <p:spPr>
          <a:xfrm rot="5400000">
            <a:off x="2851033" y="2684198"/>
            <a:ext cx="2489040" cy="941108"/>
          </a:xfrm>
          <a:prstGeom prst="bentConnector3">
            <a:avLst>
              <a:gd name="adj1" fmla="val 61098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>
            <a:stCxn id="55" idx="2"/>
            <a:endCxn id="62" idx="0"/>
          </p:cNvCxnSpPr>
          <p:nvPr/>
        </p:nvCxnSpPr>
        <p:spPr>
          <a:xfrm rot="5400000">
            <a:off x="1908876" y="1742625"/>
            <a:ext cx="2489624" cy="2824838"/>
          </a:xfrm>
          <a:prstGeom prst="bentConnector3">
            <a:avLst>
              <a:gd name="adj1" fmla="val 61478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9197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ángulo 54"/>
          <p:cNvSpPr/>
          <p:nvPr/>
        </p:nvSpPr>
        <p:spPr>
          <a:xfrm>
            <a:off x="3635896" y="764704"/>
            <a:ext cx="2016224" cy="6840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1000" b="1" dirty="0">
                <a:solidFill>
                  <a:srgbClr val="FFFFFF"/>
                </a:solidFill>
              </a:rPr>
              <a:t>DEPARTAMENTO REGULACION Y CERTIFICACION FITOSANITARIA</a:t>
            </a:r>
            <a:endParaRPr lang="es-CL" sz="1000" b="1" dirty="0">
              <a:solidFill>
                <a:srgbClr val="FFFFFF"/>
              </a:solidFill>
            </a:endParaRPr>
          </a:p>
        </p:txBody>
      </p:sp>
      <p:cxnSp>
        <p:nvCxnSpPr>
          <p:cNvPr id="61" name="Conector angular 60"/>
          <p:cNvCxnSpPr>
            <a:stCxn id="55" idx="2"/>
            <a:endCxn id="146" idx="3"/>
          </p:cNvCxnSpPr>
          <p:nvPr/>
        </p:nvCxnSpPr>
        <p:spPr>
          <a:xfrm rot="5400000">
            <a:off x="4002366" y="1329222"/>
            <a:ext cx="522136" cy="761148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/>
          <p:cNvSpPr/>
          <p:nvPr/>
        </p:nvSpPr>
        <p:spPr>
          <a:xfrm>
            <a:off x="1299741" y="3474236"/>
            <a:ext cx="1484999" cy="468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FFFFFF"/>
                </a:solidFill>
              </a:rPr>
              <a:t>SUBDEPTO. REQUISITOS FITOSANITARIOS</a:t>
            </a:r>
            <a:endParaRPr lang="es-CL" sz="900" b="1" dirty="0">
              <a:solidFill>
                <a:srgbClr val="FFFFFF"/>
              </a:solidFill>
            </a:endParaRPr>
          </a:p>
        </p:txBody>
      </p:sp>
      <p:sp>
        <p:nvSpPr>
          <p:cNvPr id="72" name="Rectángulo 71"/>
          <p:cNvSpPr/>
          <p:nvPr/>
        </p:nvSpPr>
        <p:spPr>
          <a:xfrm>
            <a:off x="3827397" y="3474236"/>
            <a:ext cx="1629224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FFFFFF"/>
                </a:solidFill>
              </a:rPr>
              <a:t>SUBDEPTO. </a:t>
            </a:r>
          </a:p>
          <a:p>
            <a:pPr algn="ctr"/>
            <a:r>
              <a:rPr lang="es-CL" sz="900" b="1" dirty="0" smtClean="0">
                <a:solidFill>
                  <a:srgbClr val="FFFFFF"/>
                </a:solidFill>
              </a:rPr>
              <a:t>SEGUIMIENTO Y CONTROL</a:t>
            </a:r>
            <a:endParaRPr lang="es-CL" sz="900" b="1" dirty="0">
              <a:solidFill>
                <a:srgbClr val="FFFFFF"/>
              </a:solidFill>
            </a:endParaRPr>
          </a:p>
        </p:txBody>
      </p:sp>
      <p:sp>
        <p:nvSpPr>
          <p:cNvPr id="146" name="Rectángulo 145"/>
          <p:cNvSpPr/>
          <p:nvPr/>
        </p:nvSpPr>
        <p:spPr>
          <a:xfrm>
            <a:off x="2634037" y="1736864"/>
            <a:ext cx="1248823" cy="46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000000"/>
                </a:solidFill>
              </a:rPr>
              <a:t>COMITÉ DE </a:t>
            </a:r>
            <a:r>
              <a:rPr lang="es-CL" sz="900" b="1" dirty="0" smtClean="0">
                <a:solidFill>
                  <a:srgbClr val="000000"/>
                </a:solidFill>
              </a:rPr>
              <a:t>ARMONIZACIÓN</a:t>
            </a:r>
            <a:endParaRPr lang="es-CL" sz="900" b="1" dirty="0">
              <a:solidFill>
                <a:srgbClr val="000000"/>
              </a:solidFill>
            </a:endParaRPr>
          </a:p>
        </p:txBody>
      </p:sp>
      <p:sp>
        <p:nvSpPr>
          <p:cNvPr id="68" name="Rectángulo 110"/>
          <p:cNvSpPr/>
          <p:nvPr/>
        </p:nvSpPr>
        <p:spPr>
          <a:xfrm>
            <a:off x="6405289" y="3483503"/>
            <a:ext cx="1551087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FFFFFF"/>
                </a:solidFill>
              </a:rPr>
              <a:t>SUBDEPTO. REGULACIONES FITOSANITARIAS</a:t>
            </a:r>
            <a:endParaRPr lang="es-CL" sz="900" b="1" dirty="0">
              <a:solidFill>
                <a:srgbClr val="FFFFFF"/>
              </a:solidFill>
            </a:endParaRPr>
          </a:p>
        </p:txBody>
      </p:sp>
      <p:sp>
        <p:nvSpPr>
          <p:cNvPr id="77" name="Rectángulo 146"/>
          <p:cNvSpPr/>
          <p:nvPr/>
        </p:nvSpPr>
        <p:spPr>
          <a:xfrm>
            <a:off x="5508104" y="4512841"/>
            <a:ext cx="1551087" cy="4283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SECCION </a:t>
            </a:r>
          </a:p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ARP</a:t>
            </a:r>
            <a:endParaRPr lang="es-CL" sz="900" b="1" dirty="0">
              <a:solidFill>
                <a:srgbClr val="000000"/>
              </a:solidFill>
            </a:endParaRPr>
          </a:p>
        </p:txBody>
      </p:sp>
      <p:sp>
        <p:nvSpPr>
          <p:cNvPr id="78" name="Rectángulo 146"/>
          <p:cNvSpPr/>
          <p:nvPr/>
        </p:nvSpPr>
        <p:spPr>
          <a:xfrm>
            <a:off x="2150897" y="4543624"/>
            <a:ext cx="1484999" cy="4576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SECCION PRODUCTOS AGRICOLAS Y FORESTALES</a:t>
            </a:r>
            <a:endParaRPr lang="es-CL" sz="900" b="1" dirty="0">
              <a:solidFill>
                <a:srgbClr val="000000"/>
              </a:solidFill>
            </a:endParaRPr>
          </a:p>
        </p:txBody>
      </p:sp>
      <p:sp>
        <p:nvSpPr>
          <p:cNvPr id="84" name="Rectángulo 149"/>
          <p:cNvSpPr/>
          <p:nvPr/>
        </p:nvSpPr>
        <p:spPr>
          <a:xfrm>
            <a:off x="350697" y="4550610"/>
            <a:ext cx="1484999" cy="4625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SECCION </a:t>
            </a:r>
          </a:p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MAPRO</a:t>
            </a:r>
          </a:p>
        </p:txBody>
      </p:sp>
      <p:cxnSp>
        <p:nvCxnSpPr>
          <p:cNvPr id="16" name="15 Conector angular"/>
          <p:cNvCxnSpPr>
            <a:stCxn id="55" idx="2"/>
            <a:endCxn id="62" idx="0"/>
          </p:cNvCxnSpPr>
          <p:nvPr/>
        </p:nvCxnSpPr>
        <p:spPr>
          <a:xfrm rot="5400000">
            <a:off x="2330371" y="1160599"/>
            <a:ext cx="2025508" cy="2601767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angular"/>
          <p:cNvCxnSpPr>
            <a:stCxn id="55" idx="2"/>
            <a:endCxn id="72" idx="0"/>
          </p:cNvCxnSpPr>
          <p:nvPr/>
        </p:nvCxnSpPr>
        <p:spPr>
          <a:xfrm rot="5400000">
            <a:off x="3630255" y="2460483"/>
            <a:ext cx="2025508" cy="1999"/>
          </a:xfrm>
          <a:prstGeom prst="bentConnector3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angular"/>
          <p:cNvCxnSpPr>
            <a:stCxn id="55" idx="2"/>
            <a:endCxn id="68" idx="0"/>
          </p:cNvCxnSpPr>
          <p:nvPr/>
        </p:nvCxnSpPr>
        <p:spPr>
          <a:xfrm rot="16200000" flipH="1">
            <a:off x="4895033" y="1197702"/>
            <a:ext cx="2034775" cy="2536825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ángulo 147"/>
          <p:cNvSpPr/>
          <p:nvPr/>
        </p:nvSpPr>
        <p:spPr>
          <a:xfrm>
            <a:off x="7236296" y="4512842"/>
            <a:ext cx="1579759" cy="428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SECCION </a:t>
            </a:r>
          </a:p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CUARENTENA VEGETAL</a:t>
            </a:r>
          </a:p>
        </p:txBody>
      </p:sp>
      <p:cxnSp>
        <p:nvCxnSpPr>
          <p:cNvPr id="28" name="15 Conector angular"/>
          <p:cNvCxnSpPr>
            <a:stCxn id="62" idx="2"/>
            <a:endCxn id="84" idx="0"/>
          </p:cNvCxnSpPr>
          <p:nvPr/>
        </p:nvCxnSpPr>
        <p:spPr>
          <a:xfrm rot="5400000">
            <a:off x="1263532" y="3771901"/>
            <a:ext cx="608374" cy="949044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15 Conector angular"/>
          <p:cNvCxnSpPr>
            <a:stCxn id="68" idx="2"/>
            <a:endCxn id="77" idx="0"/>
          </p:cNvCxnSpPr>
          <p:nvPr/>
        </p:nvCxnSpPr>
        <p:spPr>
          <a:xfrm rot="5400000">
            <a:off x="6451572" y="3783580"/>
            <a:ext cx="561338" cy="897185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15 Conector angular"/>
          <p:cNvCxnSpPr>
            <a:stCxn id="68" idx="2"/>
            <a:endCxn id="101" idx="0"/>
          </p:cNvCxnSpPr>
          <p:nvPr/>
        </p:nvCxnSpPr>
        <p:spPr>
          <a:xfrm rot="16200000" flipH="1">
            <a:off x="7322835" y="3809500"/>
            <a:ext cx="561339" cy="845343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15 Conector angular"/>
          <p:cNvCxnSpPr>
            <a:stCxn id="62" idx="2"/>
            <a:endCxn id="78" idx="0"/>
          </p:cNvCxnSpPr>
          <p:nvPr/>
        </p:nvCxnSpPr>
        <p:spPr>
          <a:xfrm rot="16200000" flipH="1">
            <a:off x="2167125" y="3817352"/>
            <a:ext cx="601388" cy="851156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84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21 Conector angular"/>
          <p:cNvCxnSpPr>
            <a:stCxn id="55" idx="2"/>
            <a:endCxn id="62" idx="0"/>
          </p:cNvCxnSpPr>
          <p:nvPr/>
        </p:nvCxnSpPr>
        <p:spPr>
          <a:xfrm rot="5400000">
            <a:off x="1739953" y="1000042"/>
            <a:ext cx="2434688" cy="3499240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/>
          <p:cNvSpPr/>
          <p:nvPr/>
        </p:nvSpPr>
        <p:spPr>
          <a:xfrm>
            <a:off x="3964417" y="920302"/>
            <a:ext cx="1485000" cy="6120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1000" b="1" dirty="0">
                <a:solidFill>
                  <a:srgbClr val="FFFFFF"/>
                </a:solidFill>
              </a:rPr>
              <a:t>DEPARTAMENTO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1000" b="1" dirty="0">
                <a:solidFill>
                  <a:srgbClr val="FFFFFF"/>
                </a:solidFill>
              </a:rPr>
              <a:t>SANIDAD VEGETAL</a:t>
            </a:r>
            <a:endParaRPr lang="es-CL" sz="1000" b="1" dirty="0">
              <a:solidFill>
                <a:srgbClr val="FFFFFF"/>
              </a:solidFill>
            </a:endParaRPr>
          </a:p>
        </p:txBody>
      </p:sp>
      <p:cxnSp>
        <p:nvCxnSpPr>
          <p:cNvPr id="61" name="Conector angular 60"/>
          <p:cNvCxnSpPr>
            <a:stCxn id="55" idx="2"/>
            <a:endCxn id="146" idx="3"/>
          </p:cNvCxnSpPr>
          <p:nvPr/>
        </p:nvCxnSpPr>
        <p:spPr>
          <a:xfrm rot="5400000">
            <a:off x="3946947" y="1437292"/>
            <a:ext cx="664945" cy="854997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ángulo 61"/>
          <p:cNvSpPr/>
          <p:nvPr/>
        </p:nvSpPr>
        <p:spPr>
          <a:xfrm>
            <a:off x="465177" y="3967006"/>
            <a:ext cx="1484999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FFFFFF"/>
                </a:solidFill>
              </a:rPr>
              <a:t>SUBDEPTO.</a:t>
            </a:r>
          </a:p>
          <a:p>
            <a:pPr algn="ctr"/>
            <a:r>
              <a:rPr lang="es-CL" sz="900" b="1" dirty="0" smtClean="0">
                <a:solidFill>
                  <a:srgbClr val="FFFFFF"/>
                </a:solidFill>
              </a:rPr>
              <a:t>VIGILANCIA Y CONTROL AGRÍCOLA</a:t>
            </a:r>
          </a:p>
        </p:txBody>
      </p:sp>
      <p:sp>
        <p:nvSpPr>
          <p:cNvPr id="72" name="Rectángulo 71"/>
          <p:cNvSpPr/>
          <p:nvPr/>
        </p:nvSpPr>
        <p:spPr>
          <a:xfrm>
            <a:off x="2265377" y="3967006"/>
            <a:ext cx="1485000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>
                <a:solidFill>
                  <a:srgbClr val="FFFFFF"/>
                </a:solidFill>
              </a:rPr>
              <a:t>SUBDEPTO.</a:t>
            </a:r>
          </a:p>
          <a:p>
            <a:pPr algn="ctr"/>
            <a:r>
              <a:rPr lang="es-CL" sz="900" b="1" dirty="0">
                <a:solidFill>
                  <a:srgbClr val="FFFFFF"/>
                </a:solidFill>
              </a:rPr>
              <a:t>VIGILANCIA </a:t>
            </a:r>
            <a:r>
              <a:rPr lang="es-CL" sz="900" b="1" dirty="0" smtClean="0">
                <a:solidFill>
                  <a:srgbClr val="FFFFFF"/>
                </a:solidFill>
              </a:rPr>
              <a:t>Y CONTROL FORESTAL</a:t>
            </a:r>
            <a:endParaRPr lang="es-CL" sz="900" b="1" dirty="0">
              <a:solidFill>
                <a:srgbClr val="FFFFFF"/>
              </a:solidFill>
            </a:endParaRPr>
          </a:p>
        </p:txBody>
      </p:sp>
      <p:sp>
        <p:nvSpPr>
          <p:cNvPr id="111" name="Rectángulo 110"/>
          <p:cNvSpPr/>
          <p:nvPr/>
        </p:nvSpPr>
        <p:spPr>
          <a:xfrm>
            <a:off x="5635507" y="3967006"/>
            <a:ext cx="1428528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>
                <a:solidFill>
                  <a:srgbClr val="FFFFFF"/>
                </a:solidFill>
              </a:rPr>
              <a:t>SUBDEPTO</a:t>
            </a:r>
            <a:r>
              <a:rPr lang="es-CL" sz="900" b="1" dirty="0" smtClean="0">
                <a:solidFill>
                  <a:srgbClr val="FFFFFF"/>
                </a:solidFill>
              </a:rPr>
              <a:t>. PROGRAMA NACIONAL LOBESIA </a:t>
            </a:r>
            <a:r>
              <a:rPr lang="es-CL" sz="900" b="1" dirty="0">
                <a:solidFill>
                  <a:srgbClr val="FFFFFF"/>
                </a:solidFill>
              </a:rPr>
              <a:t>BOTRANA </a:t>
            </a:r>
          </a:p>
        </p:txBody>
      </p:sp>
      <p:sp>
        <p:nvSpPr>
          <p:cNvPr id="146" name="Rectángulo 145"/>
          <p:cNvSpPr/>
          <p:nvPr/>
        </p:nvSpPr>
        <p:spPr>
          <a:xfrm>
            <a:off x="2315065" y="1963263"/>
            <a:ext cx="1536855" cy="46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000000"/>
                </a:solidFill>
              </a:rPr>
              <a:t>COMITÉ DE </a:t>
            </a:r>
            <a:r>
              <a:rPr lang="es-CL" sz="900" b="1" dirty="0" smtClean="0">
                <a:solidFill>
                  <a:srgbClr val="000000"/>
                </a:solidFill>
              </a:rPr>
              <a:t>ARMONIZACIÓN DE VIGILANCIA Y CONTROL  </a:t>
            </a:r>
            <a:endParaRPr lang="es-CL" sz="900" b="1" dirty="0">
              <a:solidFill>
                <a:srgbClr val="000000"/>
              </a:solidFill>
            </a:endParaRPr>
          </a:p>
        </p:txBody>
      </p:sp>
      <p:sp>
        <p:nvSpPr>
          <p:cNvPr id="68" name="Rectángulo 110"/>
          <p:cNvSpPr/>
          <p:nvPr/>
        </p:nvSpPr>
        <p:spPr>
          <a:xfrm>
            <a:off x="3993569" y="3969112"/>
            <a:ext cx="1425913" cy="46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>
                <a:solidFill>
                  <a:srgbClr val="FFFFFF"/>
                </a:solidFill>
              </a:rPr>
              <a:t>SUBDEPTO</a:t>
            </a:r>
            <a:r>
              <a:rPr lang="es-CL" sz="900" b="1" dirty="0" smtClean="0">
                <a:solidFill>
                  <a:srgbClr val="FFFFFF"/>
                </a:solidFill>
              </a:rPr>
              <a:t>. PROGRAMA NACIONAL DE</a:t>
            </a:r>
            <a:endParaRPr lang="es-CL" sz="900" b="1" dirty="0">
              <a:solidFill>
                <a:srgbClr val="FFFFFF"/>
              </a:solidFill>
            </a:endParaRPr>
          </a:p>
          <a:p>
            <a:pPr algn="ctr"/>
            <a:r>
              <a:rPr lang="es-CL" sz="900" b="1" dirty="0">
                <a:solidFill>
                  <a:srgbClr val="FFFFFF"/>
                </a:solidFill>
              </a:rPr>
              <a:t>MOSCAS DE LA FRUTA</a:t>
            </a:r>
          </a:p>
        </p:txBody>
      </p:sp>
      <p:sp>
        <p:nvSpPr>
          <p:cNvPr id="80" name="Rectángulo 110"/>
          <p:cNvSpPr/>
          <p:nvPr/>
        </p:nvSpPr>
        <p:spPr>
          <a:xfrm>
            <a:off x="7308304" y="3943431"/>
            <a:ext cx="1264697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>
                <a:solidFill>
                  <a:srgbClr val="000000"/>
                </a:solidFill>
              </a:rPr>
              <a:t>SECCION INTELIGENCIA FITOSANITARIA</a:t>
            </a:r>
          </a:p>
        </p:txBody>
      </p:sp>
      <p:cxnSp>
        <p:nvCxnSpPr>
          <p:cNvPr id="20" name="19 Conector angular"/>
          <p:cNvCxnSpPr>
            <a:stCxn id="55" idx="2"/>
            <a:endCxn id="72" idx="0"/>
          </p:cNvCxnSpPr>
          <p:nvPr/>
        </p:nvCxnSpPr>
        <p:spPr>
          <a:xfrm rot="5400000">
            <a:off x="2640053" y="1900142"/>
            <a:ext cx="2434688" cy="1699040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55" idx="2"/>
            <a:endCxn id="68" idx="0"/>
          </p:cNvCxnSpPr>
          <p:nvPr/>
        </p:nvCxnSpPr>
        <p:spPr>
          <a:xfrm rot="5400000">
            <a:off x="3488325" y="2750520"/>
            <a:ext cx="2436794" cy="391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angular"/>
          <p:cNvCxnSpPr>
            <a:stCxn id="55" idx="2"/>
            <a:endCxn id="111" idx="0"/>
          </p:cNvCxnSpPr>
          <p:nvPr/>
        </p:nvCxnSpPr>
        <p:spPr>
          <a:xfrm rot="16200000" flipH="1">
            <a:off x="4311000" y="1928235"/>
            <a:ext cx="2434688" cy="1642854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angular"/>
          <p:cNvCxnSpPr>
            <a:stCxn id="55" idx="2"/>
            <a:endCxn id="80" idx="0"/>
          </p:cNvCxnSpPr>
          <p:nvPr/>
        </p:nvCxnSpPr>
        <p:spPr>
          <a:xfrm rot="16200000" flipH="1">
            <a:off x="5118229" y="1121006"/>
            <a:ext cx="2411113" cy="3233736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319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17 Conector angular"/>
          <p:cNvCxnSpPr>
            <a:stCxn id="55" idx="2"/>
            <a:endCxn id="72" idx="0"/>
          </p:cNvCxnSpPr>
          <p:nvPr/>
        </p:nvCxnSpPr>
        <p:spPr>
          <a:xfrm rot="5400000">
            <a:off x="1978175" y="1267083"/>
            <a:ext cx="2204283" cy="279734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angular"/>
          <p:cNvCxnSpPr>
            <a:stCxn id="55" idx="2"/>
            <a:endCxn id="68" idx="0"/>
          </p:cNvCxnSpPr>
          <p:nvPr/>
        </p:nvCxnSpPr>
        <p:spPr>
          <a:xfrm rot="5400000">
            <a:off x="3091765" y="2380673"/>
            <a:ext cx="2204283" cy="570169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angular"/>
          <p:cNvCxnSpPr>
            <a:stCxn id="55" idx="2"/>
            <a:endCxn id="30" idx="0"/>
          </p:cNvCxnSpPr>
          <p:nvPr/>
        </p:nvCxnSpPr>
        <p:spPr>
          <a:xfrm rot="16200000" flipH="1">
            <a:off x="4059135" y="1983470"/>
            <a:ext cx="2196296" cy="1356587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55" idx="2"/>
            <a:endCxn id="113" idx="0"/>
          </p:cNvCxnSpPr>
          <p:nvPr/>
        </p:nvCxnSpPr>
        <p:spPr>
          <a:xfrm rot="16200000" flipH="1">
            <a:off x="4928739" y="1113866"/>
            <a:ext cx="2204283" cy="3103781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/>
          <p:cNvSpPr/>
          <p:nvPr/>
        </p:nvSpPr>
        <p:spPr>
          <a:xfrm>
            <a:off x="3426035" y="951600"/>
            <a:ext cx="2105910" cy="6120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1000" b="1" dirty="0">
                <a:solidFill>
                  <a:srgbClr val="FFFFFF"/>
                </a:solidFill>
              </a:rPr>
              <a:t>DEPARTAMENTO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1000" b="1" dirty="0">
                <a:solidFill>
                  <a:srgbClr val="FFFFFF"/>
                </a:solidFill>
              </a:rPr>
              <a:t>INSUMOS Y PRODUCTOS SILVOAGRICOLAS</a:t>
            </a:r>
            <a:endParaRPr lang="es-CL" sz="1000" b="1" dirty="0">
              <a:solidFill>
                <a:srgbClr val="FFFFFF"/>
              </a:solidFill>
            </a:endParaRPr>
          </a:p>
        </p:txBody>
      </p:sp>
      <p:cxnSp>
        <p:nvCxnSpPr>
          <p:cNvPr id="61" name="Conector angular 60"/>
          <p:cNvCxnSpPr>
            <a:endCxn id="146" idx="3"/>
          </p:cNvCxnSpPr>
          <p:nvPr/>
        </p:nvCxnSpPr>
        <p:spPr>
          <a:xfrm rot="5400000">
            <a:off x="3775568" y="1202258"/>
            <a:ext cx="108064" cy="1298780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ángulo 71"/>
          <p:cNvSpPr/>
          <p:nvPr/>
        </p:nvSpPr>
        <p:spPr>
          <a:xfrm>
            <a:off x="939142" y="3767899"/>
            <a:ext cx="1485000" cy="59720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FFFFFF"/>
                </a:solidFill>
              </a:rPr>
              <a:t>SUBDEPTO.</a:t>
            </a:r>
          </a:p>
          <a:p>
            <a:pPr algn="ctr"/>
            <a:r>
              <a:rPr lang="es-CL" sz="900" b="1" dirty="0" smtClean="0">
                <a:solidFill>
                  <a:srgbClr val="FFFFFF"/>
                </a:solidFill>
              </a:rPr>
              <a:t>VIÑAS, VINOS Y BEBIDAS ALCOHOLICAS </a:t>
            </a:r>
            <a:endParaRPr lang="es-CL" sz="900" b="1" dirty="0">
              <a:solidFill>
                <a:srgbClr val="FFFFFF"/>
              </a:solidFill>
            </a:endParaRPr>
          </a:p>
        </p:txBody>
      </p:sp>
      <p:sp>
        <p:nvSpPr>
          <p:cNvPr id="146" name="Rectángulo 145"/>
          <p:cNvSpPr/>
          <p:nvPr/>
        </p:nvSpPr>
        <p:spPr>
          <a:xfrm>
            <a:off x="2165935" y="1671680"/>
            <a:ext cx="1014275" cy="46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CL" sz="900" b="1" dirty="0">
                <a:solidFill>
                  <a:srgbClr val="000000"/>
                </a:solidFill>
              </a:rPr>
              <a:t>COMITÉ DE FISCALIZACION  </a:t>
            </a:r>
          </a:p>
        </p:txBody>
      </p:sp>
      <p:cxnSp>
        <p:nvCxnSpPr>
          <p:cNvPr id="53" name="Conector recto 118"/>
          <p:cNvCxnSpPr/>
          <p:nvPr/>
        </p:nvCxnSpPr>
        <p:spPr>
          <a:xfrm>
            <a:off x="2080839" y="3803496"/>
            <a:ext cx="0" cy="29284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ángulo 110"/>
          <p:cNvSpPr/>
          <p:nvPr/>
        </p:nvSpPr>
        <p:spPr>
          <a:xfrm>
            <a:off x="3101626" y="3767899"/>
            <a:ext cx="1614389" cy="59720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FFFFFF"/>
                </a:solidFill>
              </a:rPr>
              <a:t>SUBDEPTO.</a:t>
            </a:r>
          </a:p>
          <a:p>
            <a:pPr algn="ctr"/>
            <a:r>
              <a:rPr lang="es-CL" sz="900" b="1" dirty="0" smtClean="0">
                <a:solidFill>
                  <a:srgbClr val="FFFFFF"/>
                </a:solidFill>
              </a:rPr>
              <a:t>PLAGUICIDAS Y FERTILIZANTES</a:t>
            </a:r>
          </a:p>
        </p:txBody>
      </p:sp>
      <p:sp>
        <p:nvSpPr>
          <p:cNvPr id="113" name="Rectángulo 145"/>
          <p:cNvSpPr/>
          <p:nvPr/>
        </p:nvSpPr>
        <p:spPr>
          <a:xfrm>
            <a:off x="6921133" y="3767899"/>
            <a:ext cx="1323275" cy="5972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SECCION</a:t>
            </a:r>
          </a:p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VIVEROS Y DEPOSITOS DE PLANTAS</a:t>
            </a:r>
            <a:endParaRPr lang="es-CL" sz="900" b="1" dirty="0">
              <a:solidFill>
                <a:srgbClr val="000000"/>
              </a:solidFill>
            </a:endParaRPr>
          </a:p>
        </p:txBody>
      </p:sp>
      <p:sp>
        <p:nvSpPr>
          <p:cNvPr id="30" name="Rectángulo 110"/>
          <p:cNvSpPr/>
          <p:nvPr/>
        </p:nvSpPr>
        <p:spPr>
          <a:xfrm>
            <a:off x="5154937" y="3759912"/>
            <a:ext cx="1361279" cy="6051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SECCION</a:t>
            </a:r>
            <a:endParaRPr lang="es-CL" sz="900" b="1" dirty="0">
              <a:solidFill>
                <a:srgbClr val="000000"/>
              </a:solidFill>
            </a:endParaRPr>
          </a:p>
          <a:p>
            <a:pPr algn="ctr"/>
            <a:r>
              <a:rPr lang="es-CL" sz="900" b="1" dirty="0" smtClean="0">
                <a:solidFill>
                  <a:srgbClr val="000000"/>
                </a:solidFill>
              </a:rPr>
              <a:t>AUTORIZACION Y CONTROL OGM</a:t>
            </a:r>
            <a:endParaRPr lang="es-CL" sz="9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50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11946</TotalTime>
  <Words>160</Words>
  <Application>Microsoft Office PowerPoint</Application>
  <PresentationFormat>Presentación en pantalla (4:3)</PresentationFormat>
  <Paragraphs>56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2_Diseño predeterminado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Antonio Mir Loyola</dc:creator>
  <cp:lastModifiedBy>Mario Navarro</cp:lastModifiedBy>
  <cp:revision>516</cp:revision>
  <cp:lastPrinted>2017-01-16T13:39:06Z</cp:lastPrinted>
  <dcterms:created xsi:type="dcterms:W3CDTF">2016-02-24T14:36:22Z</dcterms:created>
  <dcterms:modified xsi:type="dcterms:W3CDTF">2019-02-25T14:41:46Z</dcterms:modified>
</cp:coreProperties>
</file>