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7" r:id="rId1"/>
  </p:sldMasterIdLst>
  <p:notesMasterIdLst>
    <p:notesMasterId r:id="rId8"/>
  </p:notesMasterIdLst>
  <p:handoutMasterIdLst>
    <p:handoutMasterId r:id="rId9"/>
  </p:handoutMasterIdLst>
  <p:sldIdLst>
    <p:sldId id="428" r:id="rId2"/>
    <p:sldId id="399" r:id="rId3"/>
    <p:sldId id="354" r:id="rId4"/>
    <p:sldId id="261" r:id="rId5"/>
    <p:sldId id="412" r:id="rId6"/>
    <p:sldId id="263" r:id="rId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49" autoAdjust="0"/>
    <p:restoredTop sz="94660"/>
  </p:normalViewPr>
  <p:slideViewPr>
    <p:cSldViewPr snapToGrid="0">
      <p:cViewPr varScale="1">
        <p:scale>
          <a:sx n="91" d="100"/>
          <a:sy n="91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8" d="100"/>
        <a:sy n="48" d="100"/>
      </p:scale>
      <p:origin x="0" y="-41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8" cy="498055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l">
              <a:defRPr sz="1200"/>
            </a:lvl1pPr>
          </a:lstStyle>
          <a:p>
            <a:endParaRPr lang="ms-MY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2"/>
            <a:ext cx="2945658" cy="498055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r">
              <a:defRPr sz="1200"/>
            </a:lvl1pPr>
          </a:lstStyle>
          <a:p>
            <a:fld id="{5AAA58BD-CED9-4AF6-B457-A17ABE466217}" type="datetimeFigureOut">
              <a:rPr lang="ms-MY" smtClean="0"/>
              <a:t>6/12/2019</a:t>
            </a:fld>
            <a:endParaRPr lang="ms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5"/>
            <a:ext cx="2945658" cy="498054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l">
              <a:defRPr sz="1200"/>
            </a:lvl1pPr>
          </a:lstStyle>
          <a:p>
            <a:endParaRPr lang="ms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5"/>
            <a:ext cx="2945658" cy="498054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r">
              <a:defRPr sz="1200"/>
            </a:lvl1pPr>
          </a:lstStyle>
          <a:p>
            <a:fld id="{BCB14543-6C67-4E7E-9107-A9B8EFABDF10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566106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8" cy="498055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l">
              <a:defRPr sz="1200"/>
            </a:lvl1pPr>
          </a:lstStyle>
          <a:p>
            <a:endParaRPr lang="ms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8" cy="498055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r">
              <a:defRPr sz="1200"/>
            </a:lvl1pPr>
          </a:lstStyle>
          <a:p>
            <a:fld id="{477DC61A-D1FF-4EEA-B83F-F0DE09452294}" type="datetimeFigureOut">
              <a:rPr lang="ms-MY" smtClean="0"/>
              <a:t>6/12/2019</a:t>
            </a:fld>
            <a:endParaRPr lang="ms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1425"/>
            <a:ext cx="5949950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1" tIns="45711" rIns="91421" bIns="45711" rtlCol="0" anchor="ctr"/>
          <a:lstStyle/>
          <a:p>
            <a:endParaRPr lang="ms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1" tIns="45711" rIns="91421" bIns="4571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8" cy="498054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l">
              <a:defRPr sz="1200"/>
            </a:lvl1pPr>
          </a:lstStyle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8" cy="498054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r">
              <a:defRPr sz="1200"/>
            </a:lvl1pPr>
          </a:lstStyle>
          <a:p>
            <a:fld id="{EFA7A075-F0BF-4106-BF2C-6DE092633C86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924968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s-MY"/>
              <a:t>U.SPS 06082019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8BBA6-75EA-4879-95A3-8FD08F8D6021}" type="slidenum">
              <a:rPr lang="ms-MY" smtClean="0"/>
              <a:t>‹#›</a:t>
            </a:fld>
            <a:endParaRPr lang="ms-MY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5287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s-MY"/>
              <a:t>U.SPS 06082019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8BBA6-75EA-4879-95A3-8FD08F8D6021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924978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s-MY"/>
              <a:t>U.SPS 06082019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8BBA6-75EA-4879-95A3-8FD08F8D6021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733535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s-MY"/>
              <a:t>U.SPS 06082019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8BBA6-75EA-4879-95A3-8FD08F8D6021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17272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s-MY"/>
              <a:t>U.SPS 06082019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8BBA6-75EA-4879-95A3-8FD08F8D6021}" type="slidenum">
              <a:rPr lang="ms-MY" smtClean="0"/>
              <a:t>‹#›</a:t>
            </a:fld>
            <a:endParaRPr lang="ms-MY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999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s-MY"/>
              <a:t>U.SPS 06082019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8BBA6-75EA-4879-95A3-8FD08F8D6021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696998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s-MY"/>
              <a:t>U.SPS 06082019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8BBA6-75EA-4879-95A3-8FD08F8D6021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33857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s-MY"/>
              <a:t>U.SPS 06082019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8BBA6-75EA-4879-95A3-8FD08F8D6021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962296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ms-MY"/>
              <a:t>U.SPS 06082019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8BBA6-75EA-4879-95A3-8FD08F8D6021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271463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ms-MY"/>
              <a:t>U.SPS 06082019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8BBA6-75EA-4879-95A3-8FD08F8D6021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889744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s-MY"/>
              <a:t>U.SPS 06082019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8BBA6-75EA-4879-95A3-8FD08F8D6021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85508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ms-MY"/>
              <a:t>U.SPS 06082019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A78BBA6-75EA-4879-95A3-8FD08F8D6021}" type="slidenum">
              <a:rPr lang="ms-MY" smtClean="0"/>
              <a:t>‹#›</a:t>
            </a:fld>
            <a:endParaRPr lang="ms-MY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5342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giza@doa.gov.my/mycontactpoint@doa.gov.m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7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5616" y="1135117"/>
            <a:ext cx="1179260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3000" b="1" dirty="0" smtClean="0"/>
              <a:t>Director</a:t>
            </a:r>
          </a:p>
          <a:p>
            <a:pPr algn="ctr"/>
            <a:r>
              <a:rPr lang="en-MY" sz="3000" dirty="0" smtClean="0"/>
              <a:t>Plant Biosecurity Division</a:t>
            </a:r>
          </a:p>
          <a:p>
            <a:pPr algn="ctr"/>
            <a:r>
              <a:rPr lang="en-MY" sz="3000" dirty="0" smtClean="0"/>
              <a:t>Department of Agriculture</a:t>
            </a:r>
          </a:p>
          <a:p>
            <a:pPr algn="ctr"/>
            <a:r>
              <a:rPr lang="en-MY" sz="3000" dirty="0" err="1" smtClean="0"/>
              <a:t>Wisma</a:t>
            </a:r>
            <a:r>
              <a:rPr lang="en-MY" sz="3000" dirty="0" smtClean="0"/>
              <a:t> </a:t>
            </a:r>
            <a:r>
              <a:rPr lang="en-MY" sz="3000" dirty="0" err="1" smtClean="0"/>
              <a:t>Tani</a:t>
            </a:r>
            <a:r>
              <a:rPr lang="en-MY" sz="3000" dirty="0" smtClean="0"/>
              <a:t>, </a:t>
            </a:r>
            <a:r>
              <a:rPr lang="en-MY" sz="3000" dirty="0" err="1" smtClean="0"/>
              <a:t>Jalan</a:t>
            </a:r>
            <a:r>
              <a:rPr lang="en-MY" sz="3000" dirty="0" smtClean="0"/>
              <a:t> Sultan </a:t>
            </a:r>
            <a:r>
              <a:rPr lang="en-MY" sz="3000" dirty="0" err="1" smtClean="0"/>
              <a:t>Salahuddin</a:t>
            </a:r>
            <a:endParaRPr lang="en-MY" sz="3000" dirty="0" smtClean="0"/>
          </a:p>
          <a:p>
            <a:pPr algn="ctr"/>
            <a:r>
              <a:rPr lang="en-MY" sz="3000" dirty="0" smtClean="0"/>
              <a:t>50632 Kuala Lumpur, Malaysia</a:t>
            </a:r>
          </a:p>
          <a:p>
            <a:pPr algn="ctr"/>
            <a:endParaRPr lang="en-MY" sz="3000" dirty="0"/>
          </a:p>
          <a:p>
            <a:pPr algn="ctr"/>
            <a:r>
              <a:rPr lang="en-MY" sz="3000" dirty="0" smtClean="0"/>
              <a:t>Tel: +603-2030 1401</a:t>
            </a:r>
          </a:p>
          <a:p>
            <a:pPr algn="ctr"/>
            <a:r>
              <a:rPr lang="en-MY" sz="3000" dirty="0" smtClean="0"/>
              <a:t>Fax: +603-2691 3530</a:t>
            </a:r>
          </a:p>
          <a:p>
            <a:pPr algn="ctr"/>
            <a:r>
              <a:rPr lang="en-MY" sz="3000" dirty="0" smtClean="0"/>
              <a:t>Email: </a:t>
            </a:r>
            <a:r>
              <a:rPr lang="en-MY" sz="3000" dirty="0" smtClean="0">
                <a:hlinkClick r:id="rId2"/>
              </a:rPr>
              <a:t>ngiza@doa.gov.my/mycontactpoint@doa.gov.my</a:t>
            </a:r>
            <a:endParaRPr lang="en-MY" sz="3000" dirty="0" smtClean="0"/>
          </a:p>
          <a:p>
            <a:pPr algn="ctr"/>
            <a:r>
              <a:rPr lang="en-MY" sz="3000" dirty="0" smtClean="0"/>
              <a:t>Website: http://www.doa.gov.my</a:t>
            </a:r>
            <a:endParaRPr lang="en-MY" sz="3000" dirty="0"/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5504B842-DD24-42B3-8EF6-35F502A58186}"/>
              </a:ext>
            </a:extLst>
          </p:cNvPr>
          <p:cNvSpPr txBox="1">
            <a:spLocks/>
          </p:cNvSpPr>
          <p:nvPr/>
        </p:nvSpPr>
        <p:spPr>
          <a:xfrm>
            <a:off x="1" y="252591"/>
            <a:ext cx="12191998" cy="76808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>
            <a:outerShdw sx="1000" sy="1000" algn="ctr" rotWithShape="0">
              <a:srgbClr val="000000"/>
            </a:outerShdw>
          </a:effectLst>
        </p:spPr>
        <p:txBody>
          <a:bodyPr vert="horz" lIns="91440" tIns="45720" rIns="91440" bIns="45720" rtlCol="0" anchor="ctr"/>
          <a:lstStyle>
            <a:defPPr>
              <a:defRPr lang="ms-M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MY" altLang="ko-KR" sz="29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ADDRESS &amp; CONTACT DETAILS</a:t>
            </a:r>
            <a:endParaRPr lang="ko-KR" altLang="en-US" sz="29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845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">
            <a:extLst>
              <a:ext uri="{FF2B5EF4-FFF2-40B4-BE49-F238E27FC236}">
                <a16:creationId xmlns:a16="http://schemas.microsoft.com/office/drawing/2014/main" id="{5504B842-DD24-42B3-8EF6-35F502A58186}"/>
              </a:ext>
            </a:extLst>
          </p:cNvPr>
          <p:cNvSpPr txBox="1">
            <a:spLocks/>
          </p:cNvSpPr>
          <p:nvPr/>
        </p:nvSpPr>
        <p:spPr>
          <a:xfrm>
            <a:off x="1" y="252591"/>
            <a:ext cx="12191998" cy="76808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>
            <a:outerShdw sx="1000" sy="1000" algn="ctr" rotWithShape="0">
              <a:srgbClr val="000000"/>
            </a:outerShdw>
          </a:effectLst>
        </p:spPr>
        <p:txBody>
          <a:bodyPr vert="horz" lIns="91440" tIns="45720" rIns="91440" bIns="45720" rtlCol="0" anchor="ctr"/>
          <a:lstStyle>
            <a:defPPr>
              <a:defRPr lang="ms-M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MY" altLang="ko-KR" sz="2900" b="1" dirty="0">
                <a:solidFill>
                  <a:schemeClr val="bg1"/>
                </a:solidFill>
                <a:latin typeface="Arial Black" panose="020B0A04020102020204" pitchFamily="34" charset="0"/>
              </a:rPr>
              <a:t>ORGANISATION CHART</a:t>
            </a:r>
            <a:endParaRPr lang="ko-KR" altLang="en-US" sz="29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_s11324">
            <a:extLst>
              <a:ext uri="{FF2B5EF4-FFF2-40B4-BE49-F238E27FC236}">
                <a16:creationId xmlns:a16="http://schemas.microsoft.com/office/drawing/2014/main" id="{46C3EC49-1933-4AEE-A304-AD570FFB4F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5200" y="2347793"/>
            <a:ext cx="2103120" cy="82296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altLang="ko-KR" sz="1400" dirty="0">
                <a:latin typeface="Calibri" pitchFamily="34" charset="0"/>
                <a:ea typeface="SimSun" pitchFamily="2" charset="-122"/>
              </a:rPr>
              <a:t>Department of Agriculture</a:t>
            </a:r>
            <a:endParaRPr lang="en-US" altLang="en-US" sz="1400" dirty="0">
              <a:latin typeface="Calibri" pitchFamily="34" charset="0"/>
              <a:ea typeface="SimSun" pitchFamily="2" charset="-122"/>
            </a:endParaRPr>
          </a:p>
          <a:p>
            <a:pPr algn="ctr"/>
            <a:r>
              <a:rPr lang="en-US" altLang="ko-KR" sz="1400" dirty="0">
                <a:latin typeface="Calibri" pitchFamily="34" charset="0"/>
                <a:ea typeface="SimSun" pitchFamily="2" charset="-122"/>
              </a:rPr>
              <a:t>Peninsular Malaysia</a:t>
            </a:r>
            <a:endParaRPr lang="en-US" altLang="en-US" dirty="0"/>
          </a:p>
        </p:txBody>
      </p:sp>
      <p:sp>
        <p:nvSpPr>
          <p:cNvPr id="12" name="_s11323">
            <a:extLst>
              <a:ext uri="{FF2B5EF4-FFF2-40B4-BE49-F238E27FC236}">
                <a16:creationId xmlns:a16="http://schemas.microsoft.com/office/drawing/2014/main" id="{4BB48A97-F4B2-4EB4-B87C-93DAE3C51E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384" y="5459996"/>
            <a:ext cx="2103120" cy="731520"/>
          </a:xfrm>
          <a:prstGeom prst="roundRect">
            <a:avLst>
              <a:gd name="adj" fmla="val 16667"/>
            </a:avLst>
          </a:prstGeom>
          <a:solidFill>
            <a:srgbClr val="F4AABF"/>
          </a:solidFill>
          <a:ln w="9525" cmpd="sng">
            <a:solidFill>
              <a:schemeClr val="tx1"/>
            </a:solidFill>
            <a:round/>
            <a:headEnd/>
            <a:tailEnd/>
          </a:ln>
        </p:spPr>
        <p:txBody>
          <a:bodyPr tIns="10800" anchor="ctr"/>
          <a:lstStyle/>
          <a:p>
            <a:pPr algn="ctr"/>
            <a:r>
              <a:rPr lang="en-US" altLang="ko-KR" sz="1400" dirty="0">
                <a:latin typeface="Calibri" pitchFamily="34" charset="0"/>
                <a:ea typeface="SimSun" pitchFamily="2" charset="-122"/>
              </a:rPr>
              <a:t>Plant Biosecurity Division</a:t>
            </a:r>
            <a:r>
              <a:rPr lang="en-US" altLang="ko-KR" dirty="0">
                <a:latin typeface="Calibri" pitchFamily="34" charset="0"/>
              </a:rPr>
              <a:t> (PBD)</a:t>
            </a:r>
            <a:endParaRPr lang="en-US" altLang="ko-KR" sz="1400" dirty="0">
              <a:latin typeface="Calibri" pitchFamily="34" charset="0"/>
              <a:ea typeface="SimSun" pitchFamily="2" charset="-122"/>
            </a:endParaRPr>
          </a:p>
        </p:txBody>
      </p:sp>
      <p:sp>
        <p:nvSpPr>
          <p:cNvPr id="17" name="_s11315">
            <a:extLst>
              <a:ext uri="{FF2B5EF4-FFF2-40B4-BE49-F238E27FC236}">
                <a16:creationId xmlns:a16="http://schemas.microsoft.com/office/drawing/2014/main" id="{DAD8B82F-17A0-47A4-941A-27D374510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0304" y="3422213"/>
            <a:ext cx="2103120" cy="731520"/>
          </a:xfrm>
          <a:prstGeom prst="roundRect">
            <a:avLst>
              <a:gd name="adj" fmla="val 16667"/>
            </a:avLst>
          </a:prstGeom>
          <a:solidFill>
            <a:srgbClr val="F4AAB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altLang="ko-KR" sz="1400" dirty="0">
                <a:latin typeface="Calibri" pitchFamily="34" charset="0"/>
                <a:ea typeface="SimSun" pitchFamily="2" charset="-122"/>
              </a:rPr>
              <a:t>Department of Agriculture Sabah </a:t>
            </a:r>
            <a:endParaRPr lang="en-US" altLang="en-US" dirty="0"/>
          </a:p>
        </p:txBody>
      </p:sp>
      <p:sp>
        <p:nvSpPr>
          <p:cNvPr id="19" name="_s11313">
            <a:extLst>
              <a:ext uri="{FF2B5EF4-FFF2-40B4-BE49-F238E27FC236}">
                <a16:creationId xmlns:a16="http://schemas.microsoft.com/office/drawing/2014/main" id="{7E4E2E52-E68E-4A6A-9835-F2F57E291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2598" y="4362092"/>
            <a:ext cx="2103120" cy="73152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altLang="ko-KR" sz="1400" dirty="0">
                <a:latin typeface="Calibri" pitchFamily="34" charset="0"/>
                <a:ea typeface="SimSun" pitchFamily="2" charset="-122"/>
              </a:rPr>
              <a:t>Enforcement and Plant Protection Section</a:t>
            </a:r>
            <a:endParaRPr lang="en-US" altLang="en-US" sz="1400" dirty="0">
              <a:latin typeface="Calibri" pitchFamily="34" charset="0"/>
              <a:ea typeface="SimSun" pitchFamily="2" charset="-122"/>
            </a:endParaRPr>
          </a:p>
        </p:txBody>
      </p:sp>
      <p:sp>
        <p:nvSpPr>
          <p:cNvPr id="20" name="_s11312">
            <a:extLst>
              <a:ext uri="{FF2B5EF4-FFF2-40B4-BE49-F238E27FC236}">
                <a16:creationId xmlns:a16="http://schemas.microsoft.com/office/drawing/2014/main" id="{8AA8A244-C2DD-4651-BADE-C364103BB7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8191" y="4362092"/>
            <a:ext cx="2103120" cy="731520"/>
          </a:xfrm>
          <a:prstGeom prst="roundRect">
            <a:avLst>
              <a:gd name="adj" fmla="val 16667"/>
            </a:avLst>
          </a:prstGeom>
          <a:noFill/>
          <a:ln w="9525" cmpd="sng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altLang="ko-KR" sz="1400" dirty="0">
                <a:latin typeface="Calibri" pitchFamily="34" charset="0"/>
                <a:ea typeface="SimSun" pitchFamily="2" charset="-122"/>
              </a:rPr>
              <a:t>Plant Protection and Quarantine Branch </a:t>
            </a:r>
            <a:endParaRPr lang="en-US" altLang="en-US" dirty="0"/>
          </a:p>
        </p:txBody>
      </p:sp>
      <p:sp>
        <p:nvSpPr>
          <p:cNvPr id="21" name="_s11311">
            <a:extLst>
              <a:ext uri="{FF2B5EF4-FFF2-40B4-BE49-F238E27FC236}">
                <a16:creationId xmlns:a16="http://schemas.microsoft.com/office/drawing/2014/main" id="{1B447FDE-327D-41DE-896E-48647A611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2347793"/>
            <a:ext cx="2103120" cy="1097280"/>
          </a:xfrm>
          <a:prstGeom prst="roundRect">
            <a:avLst>
              <a:gd name="adj" fmla="val 12366"/>
            </a:avLst>
          </a:prstGeom>
          <a:solidFill>
            <a:srgbClr val="F4AAB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altLang="ko-KR" sz="1400" dirty="0">
                <a:latin typeface="Calibri" pitchFamily="34" charset="0"/>
                <a:ea typeface="SimSun" pitchFamily="2" charset="-122"/>
              </a:rPr>
              <a:t>Malaysia Quarantine Inspection Services (MAQIS) </a:t>
            </a:r>
          </a:p>
          <a:p>
            <a:pPr algn="ctr"/>
            <a:r>
              <a:rPr lang="en-US" altLang="ko-KR" sz="1400" dirty="0">
                <a:latin typeface="Calibri" pitchFamily="34" charset="0"/>
                <a:ea typeface="SimSun" pitchFamily="2" charset="-122"/>
              </a:rPr>
              <a:t>Peninsular Malaysia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22" name="_s11310">
            <a:extLst>
              <a:ext uri="{FF2B5EF4-FFF2-40B4-BE49-F238E27FC236}">
                <a16:creationId xmlns:a16="http://schemas.microsoft.com/office/drawing/2014/main" id="{EE8F94B8-840C-426E-8CD4-B260EE997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842" y="5459996"/>
            <a:ext cx="2103120" cy="822960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altLang="ko-KR" sz="1400" dirty="0">
                <a:latin typeface="Calibri" pitchFamily="34" charset="0"/>
                <a:ea typeface="SimSun" pitchFamily="2" charset="-122"/>
              </a:rPr>
              <a:t>Pesticide Control and Fertilizer Division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23" name="Straight Connector 76">
            <a:extLst>
              <a:ext uri="{FF2B5EF4-FFF2-40B4-BE49-F238E27FC236}">
                <a16:creationId xmlns:a16="http://schemas.microsoft.com/office/drawing/2014/main" id="{2BB678C3-1E39-491F-82CF-6F0A10ADBD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1800" y="9161155"/>
            <a:ext cx="7620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_s11312">
            <a:extLst>
              <a:ext uri="{FF2B5EF4-FFF2-40B4-BE49-F238E27FC236}">
                <a16:creationId xmlns:a16="http://schemas.microsoft.com/office/drawing/2014/main" id="{B8B09DA2-43FA-40FB-B502-252C8578A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3691584"/>
            <a:ext cx="2103120" cy="82296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altLang="ko-KR" sz="1400" dirty="0">
                <a:latin typeface="Calibri" pitchFamily="34" charset="0"/>
                <a:ea typeface="SimSun" pitchFamily="2" charset="-122"/>
              </a:rPr>
              <a:t>All Entry Points </a:t>
            </a:r>
          </a:p>
          <a:p>
            <a:pPr algn="ctr"/>
            <a:r>
              <a:rPr lang="en-US" altLang="ko-KR" sz="1400" dirty="0">
                <a:latin typeface="Calibri" pitchFamily="34" charset="0"/>
                <a:ea typeface="SimSun" pitchFamily="2" charset="-122"/>
              </a:rPr>
              <a:t>Offices in Peninsular  Malaysia</a:t>
            </a:r>
            <a:endParaRPr lang="en-US" altLang="en-US" dirty="0"/>
          </a:p>
        </p:txBody>
      </p:sp>
      <p:sp>
        <p:nvSpPr>
          <p:cNvPr id="25" name="_s11315">
            <a:extLst>
              <a:ext uri="{FF2B5EF4-FFF2-40B4-BE49-F238E27FC236}">
                <a16:creationId xmlns:a16="http://schemas.microsoft.com/office/drawing/2014/main" id="{5BFBE533-7537-47B4-A6D7-3D0493A4F0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8191" y="3447380"/>
            <a:ext cx="2103120" cy="731520"/>
          </a:xfrm>
          <a:prstGeom prst="roundRect">
            <a:avLst>
              <a:gd name="adj" fmla="val 16667"/>
            </a:avLst>
          </a:prstGeom>
          <a:solidFill>
            <a:srgbClr val="F4AAB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altLang="ko-KR" sz="1400" dirty="0">
                <a:latin typeface="Calibri" pitchFamily="34" charset="0"/>
                <a:ea typeface="SimSun" pitchFamily="2" charset="-122"/>
              </a:rPr>
              <a:t>Department of Agriculture Sarawak </a:t>
            </a:r>
            <a:endParaRPr lang="en-US" altLang="en-US" dirty="0"/>
          </a:p>
        </p:txBody>
      </p:sp>
      <p:sp>
        <p:nvSpPr>
          <p:cNvPr id="26" name="_s11325">
            <a:extLst>
              <a:ext uri="{FF2B5EF4-FFF2-40B4-BE49-F238E27FC236}">
                <a16:creationId xmlns:a16="http://schemas.microsoft.com/office/drawing/2014/main" id="{1DB00002-267A-4208-87E1-36FBC453F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0760" y="1153137"/>
            <a:ext cx="4572000" cy="502920"/>
          </a:xfrm>
          <a:prstGeom prst="roundRect">
            <a:avLst>
              <a:gd name="adj" fmla="val 22678"/>
            </a:avLst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10800" tIns="7200" rIns="10800" bIns="7200" anchor="ctr"/>
          <a:lstStyle/>
          <a:p>
            <a:pPr algn="ctr"/>
            <a:endParaRPr lang="en-US" altLang="en-US" sz="1400" dirty="0">
              <a:latin typeface="Calibri" pitchFamily="34" charset="0"/>
              <a:ea typeface="SimSun" pitchFamily="2" charset="-122"/>
            </a:endParaRPr>
          </a:p>
          <a:p>
            <a:pPr algn="ctr"/>
            <a:r>
              <a:rPr lang="en-US" altLang="ko-KR" sz="1400" dirty="0">
                <a:latin typeface="Calibri" pitchFamily="34" charset="0"/>
                <a:ea typeface="SimSun" pitchFamily="2" charset="-122"/>
              </a:rPr>
              <a:t>Ministry of Agriculture and Agro-Based Industry</a:t>
            </a:r>
            <a:endParaRPr lang="en-US" altLang="en-US" sz="1400" dirty="0">
              <a:latin typeface="Calibri" pitchFamily="34" charset="0"/>
              <a:ea typeface="SimSun" pitchFamily="2" charset="-122"/>
            </a:endParaRPr>
          </a:p>
          <a:p>
            <a:endParaRPr lang="en-US" altLang="en-US" sz="1400" dirty="0">
              <a:latin typeface="Calibri" pitchFamily="34" charset="0"/>
              <a:ea typeface="SimSun" pitchFamily="2" charset="-122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5F751EA-0ED7-47B6-B314-2AF01981B7B9}"/>
              </a:ext>
            </a:extLst>
          </p:cNvPr>
          <p:cNvCxnSpPr/>
          <p:nvPr/>
        </p:nvCxnSpPr>
        <p:spPr bwMode="auto">
          <a:xfrm>
            <a:off x="7196760" y="1645140"/>
            <a:ext cx="0" cy="2777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_s11316">
            <a:extLst>
              <a:ext uri="{FF2B5EF4-FFF2-40B4-BE49-F238E27FC236}">
                <a16:creationId xmlns:a16="http://schemas.microsoft.com/office/drawing/2014/main" id="{58D5F918-0DC3-47B6-8B47-054610DE8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494" y="2980071"/>
            <a:ext cx="2103120" cy="27432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altLang="en-US" sz="1100" dirty="0">
                <a:latin typeface="Calibri" pitchFamily="34" charset="0"/>
                <a:ea typeface="SimSun" pitchFamily="2" charset="-122"/>
              </a:rPr>
              <a:t>Agriculture Component Region 1</a:t>
            </a:r>
            <a:endParaRPr lang="en-US" altLang="en-US" sz="1100" dirty="0"/>
          </a:p>
        </p:txBody>
      </p:sp>
      <p:sp>
        <p:nvSpPr>
          <p:cNvPr id="30" name="_s11316">
            <a:extLst>
              <a:ext uri="{FF2B5EF4-FFF2-40B4-BE49-F238E27FC236}">
                <a16:creationId xmlns:a16="http://schemas.microsoft.com/office/drawing/2014/main" id="{BAC49815-B924-475C-892B-B1CC4C3A7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8847" y="2929480"/>
            <a:ext cx="2103120" cy="27432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altLang="en-US" sz="1100" dirty="0">
                <a:latin typeface="Calibri" pitchFamily="34" charset="0"/>
                <a:ea typeface="SimSun" pitchFamily="2" charset="-122"/>
              </a:rPr>
              <a:t>Agriculture Component Region 2</a:t>
            </a:r>
            <a:endParaRPr lang="en-US" altLang="en-US" sz="1100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08B1FF2-4F94-46D6-9435-E9E1664D3B2A}"/>
              </a:ext>
            </a:extLst>
          </p:cNvPr>
          <p:cNvCxnSpPr/>
          <p:nvPr/>
        </p:nvCxnSpPr>
        <p:spPr bwMode="auto">
          <a:xfrm>
            <a:off x="7196760" y="1922860"/>
            <a:ext cx="2253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C76FE9A-F385-4C3B-A340-8BAD017D9248}"/>
              </a:ext>
            </a:extLst>
          </p:cNvPr>
          <p:cNvCxnSpPr>
            <a:endCxn id="11" idx="0"/>
          </p:cNvCxnSpPr>
          <p:nvPr/>
        </p:nvCxnSpPr>
        <p:spPr bwMode="auto">
          <a:xfrm>
            <a:off x="7196760" y="1922861"/>
            <a:ext cx="0" cy="4249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3732470-4AEB-4926-ACA7-F7144B05C7FE}"/>
              </a:ext>
            </a:extLst>
          </p:cNvPr>
          <p:cNvCxnSpPr/>
          <p:nvPr/>
        </p:nvCxnSpPr>
        <p:spPr bwMode="auto">
          <a:xfrm>
            <a:off x="9433560" y="1922861"/>
            <a:ext cx="0" cy="4249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C5A619F-7794-4EE1-9948-4BA4434F4891}"/>
              </a:ext>
            </a:extLst>
          </p:cNvPr>
          <p:cNvCxnSpPr>
            <a:stCxn id="21" idx="2"/>
            <a:endCxn id="24" idx="0"/>
          </p:cNvCxnSpPr>
          <p:nvPr/>
        </p:nvCxnSpPr>
        <p:spPr bwMode="auto">
          <a:xfrm>
            <a:off x="9433560" y="3445074"/>
            <a:ext cx="0" cy="2465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62A78C7-5514-47FD-8F39-30CB852CDDCD}"/>
              </a:ext>
            </a:extLst>
          </p:cNvPr>
          <p:cNvCxnSpPr>
            <a:cxnSpLocks/>
            <a:stCxn id="30" idx="2"/>
          </p:cNvCxnSpPr>
          <p:nvPr/>
        </p:nvCxnSpPr>
        <p:spPr bwMode="auto">
          <a:xfrm flipH="1">
            <a:off x="4965512" y="3203800"/>
            <a:ext cx="4895" cy="1298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EE48963-4712-4E73-9AED-E23DB82FD900}"/>
              </a:ext>
            </a:extLst>
          </p:cNvPr>
          <p:cNvCxnSpPr>
            <a:cxnSpLocks/>
            <a:stCxn id="29" idx="2"/>
          </p:cNvCxnSpPr>
          <p:nvPr/>
        </p:nvCxnSpPr>
        <p:spPr bwMode="auto">
          <a:xfrm>
            <a:off x="2744054" y="3254391"/>
            <a:ext cx="0" cy="1831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F1D3B0E-CF6E-43AB-B8D2-BABC66FB20A8}"/>
              </a:ext>
            </a:extLst>
          </p:cNvPr>
          <p:cNvCxnSpPr>
            <a:cxnSpLocks/>
            <a:endCxn id="17" idx="0"/>
          </p:cNvCxnSpPr>
          <p:nvPr/>
        </p:nvCxnSpPr>
        <p:spPr bwMode="auto">
          <a:xfrm>
            <a:off x="2721864" y="3269761"/>
            <a:ext cx="0" cy="1524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7A090CA-B6F8-4965-9616-FA40BDD74290}"/>
              </a:ext>
            </a:extLst>
          </p:cNvPr>
          <p:cNvCxnSpPr>
            <a:cxnSpLocks/>
            <a:endCxn id="25" idx="0"/>
          </p:cNvCxnSpPr>
          <p:nvPr/>
        </p:nvCxnSpPr>
        <p:spPr bwMode="auto">
          <a:xfrm>
            <a:off x="4964856" y="3333028"/>
            <a:ext cx="4895" cy="1143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487E33DC-AE44-4CD0-8B5E-5BA55B73EA07}"/>
              </a:ext>
            </a:extLst>
          </p:cNvPr>
          <p:cNvCxnSpPr>
            <a:stCxn id="17" idx="2"/>
            <a:endCxn id="19" idx="0"/>
          </p:cNvCxnSpPr>
          <p:nvPr/>
        </p:nvCxnSpPr>
        <p:spPr bwMode="auto">
          <a:xfrm>
            <a:off x="2721864" y="4153733"/>
            <a:ext cx="2294" cy="20835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BBF0E7F-01FE-47D0-8AC0-C27890F52830}"/>
              </a:ext>
            </a:extLst>
          </p:cNvPr>
          <p:cNvCxnSpPr>
            <a:stCxn id="25" idx="2"/>
            <a:endCxn id="20" idx="0"/>
          </p:cNvCxnSpPr>
          <p:nvPr/>
        </p:nvCxnSpPr>
        <p:spPr bwMode="auto">
          <a:xfrm>
            <a:off x="4969751" y="4178900"/>
            <a:ext cx="0" cy="1831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B5C864D-2ACC-4C55-B545-13B086121461}"/>
              </a:ext>
            </a:extLst>
          </p:cNvPr>
          <p:cNvCxnSpPr>
            <a:stCxn id="11" idx="2"/>
          </p:cNvCxnSpPr>
          <p:nvPr/>
        </p:nvCxnSpPr>
        <p:spPr bwMode="auto">
          <a:xfrm>
            <a:off x="7196760" y="3170754"/>
            <a:ext cx="0" cy="210605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F4ACD30-E212-4E27-A7D5-DA535DA9C8CC}"/>
              </a:ext>
            </a:extLst>
          </p:cNvPr>
          <p:cNvCxnSpPr/>
          <p:nvPr/>
        </p:nvCxnSpPr>
        <p:spPr bwMode="auto">
          <a:xfrm>
            <a:off x="5916974" y="5276804"/>
            <a:ext cx="2542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120E317-FB09-4021-A993-77D02F90918A}"/>
              </a:ext>
            </a:extLst>
          </p:cNvPr>
          <p:cNvCxnSpPr>
            <a:endCxn id="12" idx="0"/>
          </p:cNvCxnSpPr>
          <p:nvPr/>
        </p:nvCxnSpPr>
        <p:spPr bwMode="auto">
          <a:xfrm>
            <a:off x="5927944" y="5276804"/>
            <a:ext cx="0" cy="1831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3022150-13B5-4FEA-A1B6-5B5C6C7C85C9}"/>
              </a:ext>
            </a:extLst>
          </p:cNvPr>
          <p:cNvCxnSpPr>
            <a:endCxn id="22" idx="0"/>
          </p:cNvCxnSpPr>
          <p:nvPr/>
        </p:nvCxnSpPr>
        <p:spPr bwMode="auto">
          <a:xfrm>
            <a:off x="8443402" y="5276804"/>
            <a:ext cx="0" cy="1831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7" name="Group 46">
            <a:extLst>
              <a:ext uri="{FF2B5EF4-FFF2-40B4-BE49-F238E27FC236}">
                <a16:creationId xmlns:a16="http://schemas.microsoft.com/office/drawing/2014/main" id="{92DB4FD1-A544-47ED-91E8-D099AF153504}"/>
              </a:ext>
            </a:extLst>
          </p:cNvPr>
          <p:cNvGrpSpPr/>
          <p:nvPr/>
        </p:nvGrpSpPr>
        <p:grpSpPr>
          <a:xfrm>
            <a:off x="606111" y="5276804"/>
            <a:ext cx="3312080" cy="1550390"/>
            <a:chOff x="-341270" y="5487955"/>
            <a:chExt cx="2671284" cy="1508105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EA0D5F66-1C96-4DB7-B6CE-B30155B2F9CE}"/>
                </a:ext>
              </a:extLst>
            </p:cNvPr>
            <p:cNvSpPr txBox="1"/>
            <p:nvPr/>
          </p:nvSpPr>
          <p:spPr>
            <a:xfrm>
              <a:off x="-290011" y="5487955"/>
              <a:ext cx="2620025" cy="1508105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63500"/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200" dirty="0"/>
                <a:t>*Note</a:t>
              </a:r>
            </a:p>
            <a:p>
              <a:r>
                <a:rPr lang="en-US" sz="1200" dirty="0"/>
                <a:t>             - NPPO</a:t>
              </a:r>
            </a:p>
            <a:p>
              <a:endParaRPr lang="en-US" sz="1200" dirty="0"/>
            </a:p>
            <a:p>
              <a:r>
                <a:rPr lang="en-US" sz="1200" dirty="0"/>
                <a:t>             - Managing</a:t>
              </a:r>
              <a:r>
                <a:rPr lang="en-GB" sz="1200" dirty="0"/>
                <a:t> authorities to carry </a:t>
              </a:r>
            </a:p>
            <a:p>
              <a:r>
                <a:rPr lang="en-GB" sz="1200" dirty="0"/>
                <a:t>               out the function of the NPPO </a:t>
              </a:r>
            </a:p>
            <a:p>
              <a:endParaRPr lang="en-US" sz="1200" dirty="0"/>
            </a:p>
            <a:p>
              <a:r>
                <a:rPr lang="en-US" sz="1200" dirty="0"/>
                <a:t>             - P</a:t>
              </a:r>
              <a:r>
                <a:rPr lang="en-US" altLang="ko-KR" sz="1200" dirty="0">
                  <a:ea typeface="SimSun" pitchFamily="2" charset="-122"/>
                </a:rPr>
                <a:t>esticide Registration</a:t>
              </a:r>
            </a:p>
            <a:p>
              <a:endParaRPr lang="en-US" sz="800" dirty="0"/>
            </a:p>
          </p:txBody>
        </p:sp>
        <p:sp>
          <p:nvSpPr>
            <p:cNvPr id="49" name="_s11324">
              <a:extLst>
                <a:ext uri="{FF2B5EF4-FFF2-40B4-BE49-F238E27FC236}">
                  <a16:creationId xmlns:a16="http://schemas.microsoft.com/office/drawing/2014/main" id="{09D19222-99B5-4F06-B26A-78F057A28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41002" y="5733370"/>
              <a:ext cx="428261" cy="29493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 cmpd="dbl">
              <a:solidFill>
                <a:srgbClr val="FF00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lang="en-US" altLang="en-US" dirty="0"/>
            </a:p>
          </p:txBody>
        </p:sp>
        <p:sp>
          <p:nvSpPr>
            <p:cNvPr id="50" name="_s11313">
              <a:extLst>
                <a:ext uri="{FF2B5EF4-FFF2-40B4-BE49-F238E27FC236}">
                  <a16:creationId xmlns:a16="http://schemas.microsoft.com/office/drawing/2014/main" id="{9E9E36C6-A6B3-44C8-8604-8039AD5AEC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41270" y="6111907"/>
              <a:ext cx="429768" cy="292608"/>
            </a:xfrm>
            <a:prstGeom prst="roundRect">
              <a:avLst>
                <a:gd name="adj" fmla="val 16667"/>
              </a:avLst>
            </a:prstGeom>
            <a:solidFill>
              <a:srgbClr val="F4AABF"/>
            </a:solidFill>
            <a:ln w="9525" cap="flat" cmpd="sng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pPr algn="ctr"/>
              <a:endParaRPr lang="en-US" altLang="en-US" sz="1400" dirty="0">
                <a:latin typeface="Calibri" pitchFamily="34" charset="0"/>
                <a:ea typeface="SimSun" pitchFamily="2" charset="-122"/>
              </a:endParaRPr>
            </a:p>
          </p:txBody>
        </p:sp>
        <p:sp>
          <p:nvSpPr>
            <p:cNvPr id="51" name="_s11313">
              <a:extLst>
                <a:ext uri="{FF2B5EF4-FFF2-40B4-BE49-F238E27FC236}">
                  <a16:creationId xmlns:a16="http://schemas.microsoft.com/office/drawing/2014/main" id="{4C3E0FCA-2650-472E-824E-C75E88AA15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41264" y="6508402"/>
              <a:ext cx="429768" cy="292608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9525" cap="flat" cmpd="sng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pPr algn="ctr"/>
              <a:endParaRPr lang="en-US" altLang="en-US" sz="1400" dirty="0">
                <a:latin typeface="Calibri" pitchFamily="34" charset="0"/>
                <a:ea typeface="SimSun" pitchFamily="2" charset="-122"/>
              </a:endParaRPr>
            </a:p>
          </p:txBody>
        </p:sp>
      </p:grp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C1D6E6F-D7A0-4015-928A-AB50107CD82B}"/>
              </a:ext>
            </a:extLst>
          </p:cNvPr>
          <p:cNvCxnSpPr>
            <a:cxnSpLocks/>
          </p:cNvCxnSpPr>
          <p:nvPr/>
        </p:nvCxnSpPr>
        <p:spPr>
          <a:xfrm flipH="1" flipV="1">
            <a:off x="2744065" y="2739828"/>
            <a:ext cx="3423336" cy="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2614505-8213-43D5-9B40-83F393EC87D5}"/>
              </a:ext>
            </a:extLst>
          </p:cNvPr>
          <p:cNvCxnSpPr>
            <a:cxnSpLocks/>
            <a:endCxn id="29" idx="0"/>
          </p:cNvCxnSpPr>
          <p:nvPr/>
        </p:nvCxnSpPr>
        <p:spPr>
          <a:xfrm>
            <a:off x="2733608" y="2752841"/>
            <a:ext cx="10446" cy="2272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6A2D0361-7B28-4F54-A09A-2EC6D16E9CA9}"/>
              </a:ext>
            </a:extLst>
          </p:cNvPr>
          <p:cNvCxnSpPr>
            <a:endCxn id="30" idx="0"/>
          </p:cNvCxnSpPr>
          <p:nvPr/>
        </p:nvCxnSpPr>
        <p:spPr>
          <a:xfrm>
            <a:off x="4964856" y="2752841"/>
            <a:ext cx="5551" cy="1766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8598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99901" y="2057400"/>
            <a:ext cx="11323712" cy="32269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 dirty="0"/>
          </a:p>
        </p:txBody>
      </p:sp>
      <p:sp>
        <p:nvSpPr>
          <p:cNvPr id="7" name="Rectangle 6"/>
          <p:cNvSpPr/>
          <p:nvPr/>
        </p:nvSpPr>
        <p:spPr>
          <a:xfrm>
            <a:off x="668387" y="3163475"/>
            <a:ext cx="10752179" cy="4571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2400"/>
          </a:p>
        </p:txBody>
      </p:sp>
      <p:sp>
        <p:nvSpPr>
          <p:cNvPr id="9" name="TextBox 8"/>
          <p:cNvSpPr txBox="1"/>
          <p:nvPr/>
        </p:nvSpPr>
        <p:spPr>
          <a:xfrm>
            <a:off x="489534" y="3296722"/>
            <a:ext cx="10931032" cy="24384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sv-S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protect national agriculture industry from pests and diseases through   enforcement of </a:t>
            </a:r>
            <a:r>
              <a:rPr lang="sv-SE" sz="2800" b="1" dirty="0">
                <a:solidFill>
                  <a:srgbClr val="00B050"/>
                </a:solidFill>
              </a:rPr>
              <a:t>Plant Quarantine Act 1976, </a:t>
            </a:r>
          </a:p>
          <a:p>
            <a:pPr algn="ctr">
              <a:lnSpc>
                <a:spcPct val="110000"/>
              </a:lnSpc>
            </a:pPr>
            <a:r>
              <a:rPr lang="sv-SE" sz="2800" b="1" dirty="0">
                <a:solidFill>
                  <a:srgbClr val="00B050"/>
                </a:solidFill>
              </a:rPr>
              <a:t>Plant Quarantine Regulations 1981, MAQIS Act 2011 and </a:t>
            </a:r>
          </a:p>
          <a:p>
            <a:pPr algn="ctr">
              <a:lnSpc>
                <a:spcPct val="110000"/>
              </a:lnSpc>
            </a:pPr>
            <a:r>
              <a:rPr lang="sv-SE" sz="2800" b="1" dirty="0">
                <a:solidFill>
                  <a:srgbClr val="00B050"/>
                </a:solidFill>
              </a:rPr>
              <a:t>International Standards of Phytosanitary </a:t>
            </a:r>
          </a:p>
          <a:p>
            <a:pPr algn="ctr">
              <a:lnSpc>
                <a:spcPct val="110000"/>
              </a:lnSpc>
            </a:pPr>
            <a:r>
              <a:rPr lang="sv-SE" sz="2800" b="1" dirty="0">
                <a:solidFill>
                  <a:srgbClr val="00B050"/>
                </a:solidFill>
              </a:rPr>
              <a:t>Measures (ISPMs)</a:t>
            </a:r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83C987E5-2B3C-4B50-A1C6-22A418848D37}"/>
              </a:ext>
            </a:extLst>
          </p:cNvPr>
          <p:cNvSpPr txBox="1">
            <a:spLocks/>
          </p:cNvSpPr>
          <p:nvPr/>
        </p:nvSpPr>
        <p:spPr>
          <a:xfrm>
            <a:off x="1" y="412086"/>
            <a:ext cx="12192000" cy="103394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>
            <a:outerShdw sx="1000" sy="1000" algn="ctr" rotWithShape="0">
              <a:srgbClr val="000000"/>
            </a:outerShdw>
          </a:effectLst>
        </p:spPr>
        <p:txBody>
          <a:bodyPr vert="horz" lIns="91440" tIns="45720" rIns="91440" bIns="45720" rtlCol="0" anchor="ctr"/>
          <a:lstStyle>
            <a:defPPr>
              <a:defRPr lang="ms-M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MY" altLang="ko-KR" sz="29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FUNCTION</a:t>
            </a:r>
            <a:endParaRPr lang="ko-KR" altLang="en-US" sz="29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F2DF102-B785-40B9-805A-A0AF91F16FAC}"/>
              </a:ext>
            </a:extLst>
          </p:cNvPr>
          <p:cNvSpPr/>
          <p:nvPr/>
        </p:nvSpPr>
        <p:spPr>
          <a:xfrm>
            <a:off x="850605" y="1584251"/>
            <a:ext cx="10366744" cy="1747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B98EBD-ADD0-43ED-A902-D779838C00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646" y="1533556"/>
            <a:ext cx="1480707" cy="148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256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01471" y="2502724"/>
            <a:ext cx="3487092" cy="700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2400"/>
          </a:p>
        </p:txBody>
      </p:sp>
      <p:sp>
        <p:nvSpPr>
          <p:cNvPr id="11" name="TextBox 10"/>
          <p:cNvSpPr txBox="1"/>
          <p:nvPr/>
        </p:nvSpPr>
        <p:spPr>
          <a:xfrm>
            <a:off x="454806" y="2726239"/>
            <a:ext cx="3487092" cy="2201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develop, review and </a:t>
            </a:r>
          </a:p>
          <a:p>
            <a:pPr algn="ctr">
              <a:lnSpc>
                <a:spcPct val="110000"/>
              </a:lnSpc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 import requirements </a:t>
            </a:r>
          </a:p>
          <a:p>
            <a:pPr algn="ctr">
              <a:lnSpc>
                <a:spcPct val="110000"/>
              </a:lnSpc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plant, plant products and </a:t>
            </a:r>
          </a:p>
          <a:p>
            <a:pPr algn="ctr">
              <a:lnSpc>
                <a:spcPct val="110000"/>
              </a:lnSpc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regulated articles to </a:t>
            </a:r>
          </a:p>
          <a:p>
            <a:pPr algn="ctr">
              <a:lnSpc>
                <a:spcPct val="110000"/>
              </a:lnSpc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 the national </a:t>
            </a:r>
          </a:p>
          <a:p>
            <a:pPr algn="ctr">
              <a:lnSpc>
                <a:spcPct val="110000"/>
              </a:lnSpc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 biosecurity is </a:t>
            </a:r>
          </a:p>
          <a:p>
            <a:pPr algn="ctr">
              <a:lnSpc>
                <a:spcPct val="110000"/>
              </a:lnSpc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protected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447913" y="2499852"/>
            <a:ext cx="3438515" cy="700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2400"/>
          </a:p>
        </p:txBody>
      </p:sp>
      <p:sp>
        <p:nvSpPr>
          <p:cNvPr id="21" name="Rectangle 20"/>
          <p:cNvSpPr/>
          <p:nvPr/>
        </p:nvSpPr>
        <p:spPr>
          <a:xfrm>
            <a:off x="8438916" y="2499852"/>
            <a:ext cx="3161472" cy="7983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240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204ABC2-6126-4BD7-B8F0-635E02BD11C4}"/>
              </a:ext>
            </a:extLst>
          </p:cNvPr>
          <p:cNvSpPr txBox="1"/>
          <p:nvPr/>
        </p:nvSpPr>
        <p:spPr>
          <a:xfrm>
            <a:off x="4444914" y="2699040"/>
            <a:ext cx="3533758" cy="220983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develop exportation </a:t>
            </a:r>
          </a:p>
          <a:p>
            <a:pPr algn="ctr">
              <a:lnSpc>
                <a:spcPct val="110000"/>
              </a:lnSpc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protocol draft for </a:t>
            </a:r>
          </a:p>
          <a:p>
            <a:pPr algn="ctr">
              <a:lnSpc>
                <a:spcPct val="110000"/>
              </a:lnSpc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horticultural </a:t>
            </a:r>
          </a:p>
          <a:p>
            <a:pPr algn="ctr">
              <a:lnSpc>
                <a:spcPct val="110000"/>
              </a:lnSpc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produce to fulfil </a:t>
            </a:r>
          </a:p>
          <a:p>
            <a:pPr algn="ctr">
              <a:lnSpc>
                <a:spcPct val="110000"/>
              </a:lnSpc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importing country’s </a:t>
            </a:r>
          </a:p>
          <a:p>
            <a:pPr algn="ctr">
              <a:lnSpc>
                <a:spcPct val="110000"/>
              </a:lnSpc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phytosanitary </a:t>
            </a:r>
          </a:p>
          <a:p>
            <a:pPr algn="ctr">
              <a:lnSpc>
                <a:spcPct val="110000"/>
              </a:lnSpc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C112270-1FC8-4B62-9123-046743A1CFCC}"/>
              </a:ext>
            </a:extLst>
          </p:cNvPr>
          <p:cNvSpPr txBox="1"/>
          <p:nvPr/>
        </p:nvSpPr>
        <p:spPr>
          <a:xfrm>
            <a:off x="8358341" y="2713160"/>
            <a:ext cx="3533758" cy="12957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explore new market </a:t>
            </a:r>
          </a:p>
          <a:p>
            <a:pPr algn="ctr">
              <a:lnSpc>
                <a:spcPct val="110000"/>
              </a:lnSpc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obtain market access for horticultural produce </a:t>
            </a:r>
          </a:p>
          <a:p>
            <a:pPr algn="ctr">
              <a:lnSpc>
                <a:spcPct val="110000"/>
              </a:lnSpc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through trade negotiation</a:t>
            </a:r>
          </a:p>
        </p:txBody>
      </p:sp>
      <p:sp>
        <p:nvSpPr>
          <p:cNvPr id="27" name="Text Placeholder 1">
            <a:extLst>
              <a:ext uri="{FF2B5EF4-FFF2-40B4-BE49-F238E27FC236}">
                <a16:creationId xmlns:a16="http://schemas.microsoft.com/office/drawing/2014/main" id="{53C67F2F-DEE8-4157-8D59-FB58ED174033}"/>
              </a:ext>
            </a:extLst>
          </p:cNvPr>
          <p:cNvSpPr txBox="1">
            <a:spLocks/>
          </p:cNvSpPr>
          <p:nvPr/>
        </p:nvSpPr>
        <p:spPr>
          <a:xfrm>
            <a:off x="1" y="412086"/>
            <a:ext cx="12192000" cy="103394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>
            <a:outerShdw sx="1000" sy="1000" algn="ctr" rotWithShape="0">
              <a:srgbClr val="000000"/>
            </a:outerShdw>
          </a:effectLst>
        </p:spPr>
        <p:txBody>
          <a:bodyPr vert="horz" lIns="91440" tIns="45720" rIns="91440" bIns="45720" rtlCol="0" anchor="ctr"/>
          <a:lstStyle>
            <a:defPPr>
              <a:defRPr lang="ms-M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MY" altLang="ko-KR" sz="2900" b="1" dirty="0">
                <a:solidFill>
                  <a:schemeClr val="bg1"/>
                </a:solidFill>
                <a:latin typeface="Arial Black" panose="020B0A04020102020204" pitchFamily="34" charset="0"/>
              </a:rPr>
              <a:t>FUNCTION</a:t>
            </a:r>
            <a:endParaRPr lang="ko-KR" altLang="en-US" sz="29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F8F1941-E44C-4223-811E-97E9B4D71127}"/>
              </a:ext>
            </a:extLst>
          </p:cNvPr>
          <p:cNvSpPr/>
          <p:nvPr/>
        </p:nvSpPr>
        <p:spPr>
          <a:xfrm>
            <a:off x="850605" y="1584251"/>
            <a:ext cx="10366744" cy="1747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DAD8309-9AC7-4ED6-88CC-99CEC92C53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903" y="1710050"/>
            <a:ext cx="778067" cy="77806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A28FA06-10ED-4703-A810-177BEDF098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9082" y="1700407"/>
            <a:ext cx="778067" cy="77806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E75EB6F-99EB-4340-8162-E8F3D2221E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4837" y="1701430"/>
            <a:ext cx="778067" cy="778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821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8B251C49-CEE0-4E7C-8ACF-A97D8DFC8598}"/>
              </a:ext>
            </a:extLst>
          </p:cNvPr>
          <p:cNvSpPr/>
          <p:nvPr/>
        </p:nvSpPr>
        <p:spPr>
          <a:xfrm>
            <a:off x="850605" y="1584251"/>
            <a:ext cx="10366744" cy="1747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623392" y="1873720"/>
            <a:ext cx="3504000" cy="9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2400"/>
          </a:p>
        </p:txBody>
      </p:sp>
      <p:sp>
        <p:nvSpPr>
          <p:cNvPr id="10" name="Rectangle 9"/>
          <p:cNvSpPr/>
          <p:nvPr/>
        </p:nvSpPr>
        <p:spPr>
          <a:xfrm>
            <a:off x="4286569" y="1873720"/>
            <a:ext cx="3504000" cy="9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2400"/>
          </a:p>
        </p:txBody>
      </p:sp>
      <p:sp>
        <p:nvSpPr>
          <p:cNvPr id="11" name="TextBox 10"/>
          <p:cNvSpPr txBox="1"/>
          <p:nvPr/>
        </p:nvSpPr>
        <p:spPr>
          <a:xfrm>
            <a:off x="539371" y="2024397"/>
            <a:ext cx="3588021" cy="8912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prevent entry and spread of  </a:t>
            </a:r>
          </a:p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endemic and exotic plant pests and </a:t>
            </a:r>
          </a:p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diseases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949747" y="1873720"/>
            <a:ext cx="3504000" cy="9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2400"/>
          </a:p>
        </p:txBody>
      </p:sp>
      <p:sp>
        <p:nvSpPr>
          <p:cNvPr id="13" name="TextBox 12"/>
          <p:cNvSpPr txBox="1"/>
          <p:nvPr/>
        </p:nvSpPr>
        <p:spPr>
          <a:xfrm>
            <a:off x="4250035" y="2006002"/>
            <a:ext cx="3550434" cy="11621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eradicate and control</a:t>
            </a:r>
          </a:p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spread/outbreak of foreign plant </a:t>
            </a:r>
          </a:p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pests and diseases that </a:t>
            </a:r>
          </a:p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have entered the country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300036" y="3954675"/>
            <a:ext cx="3504000" cy="9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2400"/>
          </a:p>
        </p:txBody>
      </p:sp>
      <p:sp>
        <p:nvSpPr>
          <p:cNvPr id="31" name="TextBox 30"/>
          <p:cNvSpPr txBox="1"/>
          <p:nvPr/>
        </p:nvSpPr>
        <p:spPr>
          <a:xfrm>
            <a:off x="7956544" y="2011194"/>
            <a:ext cx="3489300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AU" altLang="en-US" sz="1600" b="1" dirty="0"/>
              <a:t>To report outbreak status of emerging pests and control measures that have </a:t>
            </a:r>
          </a:p>
          <a:p>
            <a:pPr algn="ctr">
              <a:spcBef>
                <a:spcPct val="0"/>
              </a:spcBef>
            </a:pPr>
            <a:r>
              <a:rPr lang="en-AU" altLang="en-US" sz="1600" b="1" dirty="0"/>
              <a:t>been taken to International Plant </a:t>
            </a:r>
          </a:p>
          <a:p>
            <a:pPr algn="ctr">
              <a:spcBef>
                <a:spcPct val="0"/>
              </a:spcBef>
            </a:pPr>
            <a:r>
              <a:rPr lang="en-AU" altLang="en-US" sz="1600" b="1" dirty="0"/>
              <a:t>Protection Convention (IPPC)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280602" y="3839763"/>
            <a:ext cx="3489300" cy="19500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endParaRPr lang="en-AU" altLang="en-US" sz="1600" b="1" dirty="0"/>
          </a:p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participate in </a:t>
            </a:r>
          </a:p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standards drafting and implement the standards adopted by Commission of </a:t>
            </a:r>
          </a:p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Phytosanitary Measures (CPM) IPPC </a:t>
            </a:r>
          </a:p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(International Standards of </a:t>
            </a:r>
          </a:p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Phytosanitary Measures – ISPMs)</a:t>
            </a:r>
            <a:endParaRPr lang="en-US" altLang="en-US" sz="1600" b="1" dirty="0"/>
          </a:p>
        </p:txBody>
      </p:sp>
      <p:sp>
        <p:nvSpPr>
          <p:cNvPr id="24" name="Text Placeholder 1">
            <a:extLst>
              <a:ext uri="{FF2B5EF4-FFF2-40B4-BE49-F238E27FC236}">
                <a16:creationId xmlns:a16="http://schemas.microsoft.com/office/drawing/2014/main" id="{BA5314A7-320D-4644-8BFD-6CC837DBECE5}"/>
              </a:ext>
            </a:extLst>
          </p:cNvPr>
          <p:cNvSpPr txBox="1">
            <a:spLocks/>
          </p:cNvSpPr>
          <p:nvPr/>
        </p:nvSpPr>
        <p:spPr>
          <a:xfrm>
            <a:off x="1" y="124998"/>
            <a:ext cx="12192000" cy="103394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>
            <a:outerShdw sx="1000" sy="1000" algn="ctr" rotWithShape="0">
              <a:srgbClr val="000000"/>
            </a:outerShdw>
          </a:effectLst>
        </p:spPr>
        <p:txBody>
          <a:bodyPr vert="horz" lIns="91440" tIns="45720" rIns="91440" bIns="45720" rtlCol="0" anchor="ctr"/>
          <a:lstStyle>
            <a:defPPr>
              <a:defRPr lang="ms-M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MY" altLang="ko-KR" sz="2900" b="1" dirty="0">
                <a:solidFill>
                  <a:schemeClr val="bg1"/>
                </a:solidFill>
                <a:latin typeface="Arial Black" panose="020B0A04020102020204" pitchFamily="34" charset="0"/>
              </a:rPr>
              <a:t>FUNCTION</a:t>
            </a:r>
            <a:endParaRPr lang="ko-KR" altLang="en-US" sz="29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9528223-CA73-4767-A955-B11B08D42104}"/>
              </a:ext>
            </a:extLst>
          </p:cNvPr>
          <p:cNvSpPr/>
          <p:nvPr/>
        </p:nvSpPr>
        <p:spPr>
          <a:xfrm>
            <a:off x="699073" y="3946360"/>
            <a:ext cx="3504000" cy="9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240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90130C7-9787-43D6-883F-5A23E9BD2326}"/>
              </a:ext>
            </a:extLst>
          </p:cNvPr>
          <p:cNvSpPr txBox="1"/>
          <p:nvPr/>
        </p:nvSpPr>
        <p:spPr>
          <a:xfrm>
            <a:off x="662539" y="4128336"/>
            <a:ext cx="3550434" cy="11621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participate in bilateral and </a:t>
            </a:r>
          </a:p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multilateral meetings (e.g. ASEAN), </a:t>
            </a:r>
          </a:p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seminars and Free Trade Agreement </a:t>
            </a:r>
          </a:p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(FTA) negotiations under SPS chapter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72AABF-B243-4641-8E17-BA66CC2265A1}"/>
              </a:ext>
            </a:extLst>
          </p:cNvPr>
          <p:cNvSpPr/>
          <p:nvPr/>
        </p:nvSpPr>
        <p:spPr>
          <a:xfrm>
            <a:off x="8056427" y="3955504"/>
            <a:ext cx="3504000" cy="9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240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7826136-66D0-4069-B41F-8B72DB899377}"/>
              </a:ext>
            </a:extLst>
          </p:cNvPr>
          <p:cNvSpPr txBox="1"/>
          <p:nvPr/>
        </p:nvSpPr>
        <p:spPr>
          <a:xfrm>
            <a:off x="8044936" y="4125421"/>
            <a:ext cx="3489300" cy="14329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implement standards and </a:t>
            </a:r>
          </a:p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participate in activities under related </a:t>
            </a:r>
          </a:p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international bodies such as Regional </a:t>
            </a:r>
          </a:p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Plant Protection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Organisation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(RPPO), </a:t>
            </a:r>
          </a:p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IPPC, WTO, STDF, APEC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7412EEEE-16A6-4C87-BBD5-C83879F570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661" y="1301180"/>
            <a:ext cx="544824" cy="544824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B29ED883-FCCA-4A3A-8763-47B49C6249E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980" y="3377032"/>
            <a:ext cx="544824" cy="5448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45126F52-63C6-46F3-9A6D-B6869F5DC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2840" y="1285764"/>
            <a:ext cx="544824" cy="54482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74D1967-4019-41B5-A73B-E00C218F4ED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2840" y="3377032"/>
            <a:ext cx="544824" cy="544824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E7406114-E464-4371-A249-4D064A232D9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8515" y="1301180"/>
            <a:ext cx="544824" cy="544824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D9A64DFD-63FD-41BC-8DEC-19BCA1EFFA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4196" y="3409851"/>
            <a:ext cx="544824" cy="54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64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8336" y="1092901"/>
            <a:ext cx="11792198" cy="27225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sp>
        <p:nvSpPr>
          <p:cNvPr id="7" name="Rectangle 6"/>
          <p:cNvSpPr/>
          <p:nvPr/>
        </p:nvSpPr>
        <p:spPr>
          <a:xfrm>
            <a:off x="623392" y="1873720"/>
            <a:ext cx="3504000" cy="9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2400"/>
          </a:p>
        </p:txBody>
      </p:sp>
      <p:sp>
        <p:nvSpPr>
          <p:cNvPr id="10" name="Rectangle 9"/>
          <p:cNvSpPr/>
          <p:nvPr/>
        </p:nvSpPr>
        <p:spPr>
          <a:xfrm>
            <a:off x="4286569" y="1873720"/>
            <a:ext cx="3504000" cy="9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2400"/>
          </a:p>
        </p:txBody>
      </p:sp>
      <p:sp>
        <p:nvSpPr>
          <p:cNvPr id="11" name="TextBox 10"/>
          <p:cNvSpPr txBox="1"/>
          <p:nvPr/>
        </p:nvSpPr>
        <p:spPr>
          <a:xfrm>
            <a:off x="549271" y="2068581"/>
            <a:ext cx="3588021" cy="8912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issue Phytosanitary Certificate to </a:t>
            </a:r>
          </a:p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ensure that export consignment is free </a:t>
            </a:r>
          </a:p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from pests and diseases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949747" y="1873720"/>
            <a:ext cx="3504000" cy="9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2400"/>
          </a:p>
        </p:txBody>
      </p:sp>
      <p:sp>
        <p:nvSpPr>
          <p:cNvPr id="29" name="Rectangle 28"/>
          <p:cNvSpPr/>
          <p:nvPr/>
        </p:nvSpPr>
        <p:spPr>
          <a:xfrm>
            <a:off x="-41853" y="3042183"/>
            <a:ext cx="11792198" cy="27225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sp>
        <p:nvSpPr>
          <p:cNvPr id="30" name="Rectangle 29"/>
          <p:cNvSpPr/>
          <p:nvPr/>
        </p:nvSpPr>
        <p:spPr>
          <a:xfrm>
            <a:off x="724732" y="4128411"/>
            <a:ext cx="3504000" cy="9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2400"/>
          </a:p>
        </p:txBody>
      </p:sp>
      <p:sp>
        <p:nvSpPr>
          <p:cNvPr id="31" name="TextBox 30"/>
          <p:cNvSpPr txBox="1"/>
          <p:nvPr/>
        </p:nvSpPr>
        <p:spPr>
          <a:xfrm>
            <a:off x="7947400" y="2060185"/>
            <a:ext cx="3489300" cy="11621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manage endemic plant pests and </a:t>
            </a:r>
          </a:p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Invasive Alien Species (IAS) through </a:t>
            </a:r>
          </a:p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forecast, surveillance, diagnostic and </a:t>
            </a:r>
          </a:p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mitigation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387909" y="4128411"/>
            <a:ext cx="3504000" cy="9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2400"/>
          </a:p>
        </p:txBody>
      </p:sp>
      <p:sp>
        <p:nvSpPr>
          <p:cNvPr id="33" name="TextBox 32"/>
          <p:cNvSpPr txBox="1"/>
          <p:nvPr/>
        </p:nvSpPr>
        <p:spPr>
          <a:xfrm>
            <a:off x="630811" y="4304060"/>
            <a:ext cx="3489300" cy="14329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develop and adapt suitable </a:t>
            </a:r>
          </a:p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technology, provide expert and </a:t>
            </a:r>
          </a:p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diagnostic services and </a:t>
            </a:r>
          </a:p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recommendation on pests and </a:t>
            </a:r>
          </a:p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diseases control</a:t>
            </a:r>
          </a:p>
        </p:txBody>
      </p:sp>
      <p:sp>
        <p:nvSpPr>
          <p:cNvPr id="34" name="Rectangle 33"/>
          <p:cNvSpPr/>
          <p:nvPr/>
        </p:nvSpPr>
        <p:spPr>
          <a:xfrm>
            <a:off x="8051087" y="4128411"/>
            <a:ext cx="3504000" cy="9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2400"/>
          </a:p>
        </p:txBody>
      </p:sp>
      <p:sp>
        <p:nvSpPr>
          <p:cNvPr id="35" name="TextBox 34"/>
          <p:cNvSpPr txBox="1"/>
          <p:nvPr/>
        </p:nvSpPr>
        <p:spPr>
          <a:xfrm>
            <a:off x="4341475" y="4252160"/>
            <a:ext cx="3489300" cy="8912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manage National </a:t>
            </a:r>
          </a:p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Collection and Plant </a:t>
            </a:r>
          </a:p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Pest Repository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048536" y="4242341"/>
            <a:ext cx="3489300" cy="14329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enforce </a:t>
            </a:r>
            <a:r>
              <a:rPr lang="en-MY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Convention on International Trade in Endangered Species of Wild </a:t>
            </a:r>
          </a:p>
          <a:p>
            <a:pPr algn="ctr">
              <a:lnSpc>
                <a:spcPct val="110000"/>
              </a:lnSpc>
            </a:pPr>
            <a:r>
              <a:rPr lang="en-MY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Fauna and Flora (CITES) 2008 for flora </a:t>
            </a:r>
          </a:p>
          <a:p>
            <a:pPr algn="ctr">
              <a:lnSpc>
                <a:spcPct val="110000"/>
              </a:lnSpc>
            </a:pPr>
            <a:r>
              <a:rPr lang="en-MY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species to control movement of </a:t>
            </a:r>
          </a:p>
          <a:p>
            <a:pPr algn="ctr">
              <a:lnSpc>
                <a:spcPct val="110000"/>
              </a:lnSpc>
            </a:pPr>
            <a:r>
              <a:rPr lang="en-MY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national germplasms</a:t>
            </a:r>
            <a:endParaRPr lang="en-US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Text Placeholder 1">
            <a:extLst>
              <a:ext uri="{FF2B5EF4-FFF2-40B4-BE49-F238E27FC236}">
                <a16:creationId xmlns:a16="http://schemas.microsoft.com/office/drawing/2014/main" id="{BA5314A7-320D-4644-8BFD-6CC837DBECE5}"/>
              </a:ext>
            </a:extLst>
          </p:cNvPr>
          <p:cNvSpPr txBox="1">
            <a:spLocks/>
          </p:cNvSpPr>
          <p:nvPr/>
        </p:nvSpPr>
        <p:spPr>
          <a:xfrm>
            <a:off x="1" y="124998"/>
            <a:ext cx="12192000" cy="103394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>
            <a:outerShdw sx="1000" sy="1000" algn="ctr" rotWithShape="0">
              <a:srgbClr val="000000"/>
            </a:outerShdw>
          </a:effectLst>
        </p:spPr>
        <p:txBody>
          <a:bodyPr vert="horz" lIns="91440" tIns="45720" rIns="91440" bIns="45720" rtlCol="0" anchor="ctr"/>
          <a:lstStyle>
            <a:defPPr>
              <a:defRPr lang="ms-MY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MY" altLang="ko-KR" sz="2900" b="1" dirty="0">
                <a:solidFill>
                  <a:schemeClr val="bg1"/>
                </a:solidFill>
                <a:latin typeface="Arial Black" panose="020B0A04020102020204" pitchFamily="34" charset="0"/>
              </a:rPr>
              <a:t>FUNCTION</a:t>
            </a:r>
            <a:endParaRPr lang="ko-KR" altLang="en-US" sz="29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50035" y="2071748"/>
            <a:ext cx="3550434" cy="14329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manage accreditation schemes such  as MPCA, MAFAS and MAHTAS and         other certification to fulfil SPS                   requirements and international                standards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6921CFFD-175A-4121-88E2-5CFE71F1C3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661" y="1301180"/>
            <a:ext cx="544824" cy="544824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F149761-C212-4798-85B7-87A0FC79CA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97" y="1314128"/>
            <a:ext cx="544824" cy="54482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376E6F5-80DC-4AFB-8A0A-FB003ECCA7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320" y="3514934"/>
            <a:ext cx="544824" cy="54482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314E0038-A6CC-48B4-802D-579360B4BC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588" y="3504704"/>
            <a:ext cx="544824" cy="54482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C8FC93A2-C8F0-40CA-AA05-9AF0C4D2B6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2050" y="3446574"/>
            <a:ext cx="544824" cy="544824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7C329714-8BA7-43C7-87EA-EF5ED569E3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2050" y="1295953"/>
            <a:ext cx="544824" cy="54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28561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3272</TotalTime>
  <Words>458</Words>
  <Application>Microsoft Office PowerPoint</Application>
  <PresentationFormat>Widescreen</PresentationFormat>
  <Paragraphs>105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맑은 고딕</vt:lpstr>
      <vt:lpstr>SimSun</vt:lpstr>
      <vt:lpstr>Arial</vt:lpstr>
      <vt:lpstr>Arial Black</vt:lpstr>
      <vt:lpstr>Calibri</vt:lpstr>
      <vt:lpstr>Calibri Light</vt:lpstr>
      <vt:lpstr>굴림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Farizan-BBTKL</dc:creator>
  <cp:lastModifiedBy>Admin</cp:lastModifiedBy>
  <cp:revision>333</cp:revision>
  <cp:lastPrinted>2019-02-07T08:08:45Z</cp:lastPrinted>
  <dcterms:created xsi:type="dcterms:W3CDTF">2019-01-28T06:00:08Z</dcterms:created>
  <dcterms:modified xsi:type="dcterms:W3CDTF">2019-12-06T02:53:00Z</dcterms:modified>
</cp:coreProperties>
</file>