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941D5-E2FF-4833-9E50-9FF8CAE22883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C38EE-666F-4AB4-90CE-359A2B61C6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7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5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uk-UA"/>
              <a:t>Вопросы которые касаются фитосанитарии координирует Департамент фитосанитарной безопасности, контроля в сфере семеноводства и ра</a:t>
            </a:r>
            <a:r>
              <a:rPr lang="en-US"/>
              <a:t>c</a:t>
            </a:r>
            <a:r>
              <a:rPr lang="uk-UA"/>
              <a:t>садничества.</a:t>
            </a:r>
            <a:endParaRPr lang="ru-RU"/>
          </a:p>
          <a:p>
            <a:r>
              <a:rPr lang="ru-RU"/>
              <a:t>в который входит 2 управления, Управление фитосанитарной безопасности, и Управление контроля в сфере семеноводства и рассадничества. </a:t>
            </a:r>
          </a:p>
          <a:p>
            <a:r>
              <a:rPr lang="ru-RU"/>
              <a:t>Вопросы касающиеся карантина и защиты растений координирует Управление фитосанитарной безопасности.</a:t>
            </a:r>
            <a:r>
              <a:rPr lang="en-US"/>
              <a:t> </a:t>
            </a:r>
            <a:r>
              <a:rPr lang="ru-RU"/>
              <a:t>В состав Управления входят: </a:t>
            </a:r>
          </a:p>
          <a:p>
            <a:r>
              <a:rPr lang="ru-RU"/>
              <a:t>- отдел карантина растений;</a:t>
            </a:r>
          </a:p>
          <a:p>
            <a:r>
              <a:rPr lang="ru-RU"/>
              <a:t>- отдел фитосанитарных мер на таможенной границе;</a:t>
            </a:r>
          </a:p>
          <a:p>
            <a:r>
              <a:rPr lang="ru-RU"/>
              <a:t>- отдел защиты растений;</a:t>
            </a:r>
          </a:p>
          <a:p>
            <a:r>
              <a:rPr lang="ru-RU"/>
              <a:t>- сектор анализа рисков. Управление также осуществляет координацию работы и контроль деятельности управлений фитосанитарной безопасности и фитосанитарных лаборатории в областях Украины.</a:t>
            </a:r>
          </a:p>
          <a:p>
            <a:r>
              <a:rPr lang="ru-RU" altLang="zh-CN"/>
              <a:t>Во всех областях Украины работают областные управления фитосанитарной безопасности, их 24 по всей стране, контроль в сфере карантина и защиты растений осуществляют 1450 фитосанитарных инспекторов. Кроме этого, в каждой области Украины есть государственные фитосанитарные лаборатории их также 24 кроме этоих есть еще 2 контрольнотоксикологических, где работает 1890 профильных специалистов. </a:t>
            </a:r>
            <a:r>
              <a:rPr lang="ru-RU"/>
              <a:t>.</a:t>
            </a:r>
            <a:endParaRPr lang="uk-UA"/>
          </a:p>
          <a:p>
            <a:r>
              <a:rPr lang="uk-UA"/>
              <a:t>Все сотрудники управлений фитосанитарной безопасности регулярно проходят повышение квалификации как в национальных так и в иностранных институциях.</a:t>
            </a:r>
            <a:endParaRPr lang="uk-UA" altLang="zh-CN"/>
          </a:p>
          <a:p>
            <a:r>
              <a:rPr lang="uk-UA" altLang="zh-CN"/>
              <a:t>Высокую оценку украинских фитосанитаров отмечают национальные организации защиты растений как Европы так и Азии. </a:t>
            </a:r>
            <a:endParaRPr lang="ru-RU">
              <a:ea typeface="SimSun" pitchFamily="2" charset="-122"/>
            </a:endParaRPr>
          </a:p>
        </p:txBody>
      </p:sp>
      <p:sp>
        <p:nvSpPr>
          <p:cNvPr id="10485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1FA861-840D-40CD-8894-0B4DDD40AB6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5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952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69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97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389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8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01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003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5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150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95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0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47398-AB98-4045-96A8-1E0DB24385B7}" type="datetimeFigureOut">
              <a:rPr lang="uk-UA" smtClean="0"/>
              <a:t>25.06.2024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7E5B-7B31-466B-9511-6A8A36546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205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>
            <a:extLst>
              <a:ext uri="{FF2B5EF4-FFF2-40B4-BE49-F238E27FC236}">
                <a16:creationId xmlns:a16="http://schemas.microsoft.com/office/drawing/2014/main" id="{D0C6CD96-267F-42B4-8469-DDD0A3AA7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1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7470" y="176649"/>
            <a:ext cx="8489315" cy="883197"/>
          </a:xfrm>
          <a:prstGeom prst="rect">
            <a:avLst/>
          </a:prstGeom>
        </p:spPr>
        <p:txBody>
          <a:bodyPr vert="horz" wrap="square" lIns="0" tIns="32601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00"/>
              </a:spcBef>
            </a:pPr>
            <a:r>
              <a:rPr lang="en-US" spc="-10" dirty="0"/>
              <a:t>Structure</a:t>
            </a:r>
            <a:endParaRPr spc="-10" dirty="0"/>
          </a:p>
        </p:txBody>
      </p:sp>
      <p:grpSp>
        <p:nvGrpSpPr>
          <p:cNvPr id="3" name="object 3"/>
          <p:cNvGrpSpPr/>
          <p:nvPr/>
        </p:nvGrpSpPr>
        <p:grpSpPr>
          <a:xfrm>
            <a:off x="124713" y="1706626"/>
            <a:ext cx="11922760" cy="2983230"/>
            <a:chOff x="124713" y="1706626"/>
            <a:chExt cx="11922760" cy="2983230"/>
          </a:xfrm>
        </p:grpSpPr>
        <p:sp>
          <p:nvSpPr>
            <p:cNvPr id="4" name="object 4"/>
            <p:cNvSpPr/>
            <p:nvPr/>
          </p:nvSpPr>
          <p:spPr>
            <a:xfrm>
              <a:off x="2473452" y="3742944"/>
              <a:ext cx="4349750" cy="940435"/>
            </a:xfrm>
            <a:custGeom>
              <a:avLst/>
              <a:gdLst/>
              <a:ahLst/>
              <a:cxnLst/>
              <a:rect l="l" t="t" r="r" b="b"/>
              <a:pathLst>
                <a:path w="4349750" h="940435">
                  <a:moveTo>
                    <a:pt x="4192778" y="0"/>
                  </a:moveTo>
                  <a:lnTo>
                    <a:pt x="156718" y="0"/>
                  </a:lnTo>
                  <a:lnTo>
                    <a:pt x="107159" y="7983"/>
                  </a:lnTo>
                  <a:lnTo>
                    <a:pt x="64136" y="30219"/>
                  </a:lnTo>
                  <a:lnTo>
                    <a:pt x="30219" y="64136"/>
                  </a:lnTo>
                  <a:lnTo>
                    <a:pt x="7983" y="107159"/>
                  </a:lnTo>
                  <a:lnTo>
                    <a:pt x="0" y="156717"/>
                  </a:lnTo>
                  <a:lnTo>
                    <a:pt x="0" y="783589"/>
                  </a:lnTo>
                  <a:lnTo>
                    <a:pt x="7983" y="833099"/>
                  </a:lnTo>
                  <a:lnTo>
                    <a:pt x="30219" y="876117"/>
                  </a:lnTo>
                  <a:lnTo>
                    <a:pt x="64136" y="910051"/>
                  </a:lnTo>
                  <a:lnTo>
                    <a:pt x="107159" y="932312"/>
                  </a:lnTo>
                  <a:lnTo>
                    <a:pt x="156718" y="940307"/>
                  </a:lnTo>
                  <a:lnTo>
                    <a:pt x="4192778" y="940307"/>
                  </a:lnTo>
                  <a:lnTo>
                    <a:pt x="4242336" y="932312"/>
                  </a:lnTo>
                  <a:lnTo>
                    <a:pt x="4285359" y="910051"/>
                  </a:lnTo>
                  <a:lnTo>
                    <a:pt x="4319276" y="876117"/>
                  </a:lnTo>
                  <a:lnTo>
                    <a:pt x="4341512" y="833099"/>
                  </a:lnTo>
                  <a:lnTo>
                    <a:pt x="4349496" y="783589"/>
                  </a:lnTo>
                  <a:lnTo>
                    <a:pt x="4349496" y="156717"/>
                  </a:lnTo>
                  <a:lnTo>
                    <a:pt x="4341512" y="107159"/>
                  </a:lnTo>
                  <a:lnTo>
                    <a:pt x="4319276" y="64136"/>
                  </a:lnTo>
                  <a:lnTo>
                    <a:pt x="4285359" y="30219"/>
                  </a:lnTo>
                  <a:lnTo>
                    <a:pt x="4242336" y="7983"/>
                  </a:lnTo>
                  <a:lnTo>
                    <a:pt x="4192778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73452" y="3742944"/>
              <a:ext cx="4349750" cy="940435"/>
            </a:xfrm>
            <a:custGeom>
              <a:avLst/>
              <a:gdLst/>
              <a:ahLst/>
              <a:cxnLst/>
              <a:rect l="l" t="t" r="r" b="b"/>
              <a:pathLst>
                <a:path w="4349750" h="940435">
                  <a:moveTo>
                    <a:pt x="0" y="156717"/>
                  </a:moveTo>
                  <a:lnTo>
                    <a:pt x="7983" y="107159"/>
                  </a:lnTo>
                  <a:lnTo>
                    <a:pt x="30219" y="64136"/>
                  </a:lnTo>
                  <a:lnTo>
                    <a:pt x="64136" y="30219"/>
                  </a:lnTo>
                  <a:lnTo>
                    <a:pt x="107159" y="7983"/>
                  </a:lnTo>
                  <a:lnTo>
                    <a:pt x="156718" y="0"/>
                  </a:lnTo>
                  <a:lnTo>
                    <a:pt x="4192778" y="0"/>
                  </a:lnTo>
                  <a:lnTo>
                    <a:pt x="4242336" y="7983"/>
                  </a:lnTo>
                  <a:lnTo>
                    <a:pt x="4285359" y="30219"/>
                  </a:lnTo>
                  <a:lnTo>
                    <a:pt x="4319276" y="64136"/>
                  </a:lnTo>
                  <a:lnTo>
                    <a:pt x="4341512" y="107159"/>
                  </a:lnTo>
                  <a:lnTo>
                    <a:pt x="4349496" y="156717"/>
                  </a:lnTo>
                  <a:lnTo>
                    <a:pt x="4349496" y="783589"/>
                  </a:lnTo>
                  <a:lnTo>
                    <a:pt x="4341512" y="833099"/>
                  </a:lnTo>
                  <a:lnTo>
                    <a:pt x="4319276" y="876117"/>
                  </a:lnTo>
                  <a:lnTo>
                    <a:pt x="4285359" y="910051"/>
                  </a:lnTo>
                  <a:lnTo>
                    <a:pt x="4242336" y="932312"/>
                  </a:lnTo>
                  <a:lnTo>
                    <a:pt x="4192778" y="940307"/>
                  </a:lnTo>
                  <a:lnTo>
                    <a:pt x="156718" y="940307"/>
                  </a:lnTo>
                  <a:lnTo>
                    <a:pt x="107159" y="932312"/>
                  </a:lnTo>
                  <a:lnTo>
                    <a:pt x="64136" y="910051"/>
                  </a:lnTo>
                  <a:lnTo>
                    <a:pt x="30219" y="876117"/>
                  </a:lnTo>
                  <a:lnTo>
                    <a:pt x="7983" y="833099"/>
                  </a:lnTo>
                  <a:lnTo>
                    <a:pt x="0" y="783589"/>
                  </a:lnTo>
                  <a:lnTo>
                    <a:pt x="0" y="156717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1063" y="1712976"/>
              <a:ext cx="11910060" cy="596265"/>
            </a:xfrm>
            <a:custGeom>
              <a:avLst/>
              <a:gdLst/>
              <a:ahLst/>
              <a:cxnLst/>
              <a:rect l="l" t="t" r="r" b="b"/>
              <a:pathLst>
                <a:path w="11910060" h="596264">
                  <a:moveTo>
                    <a:pt x="11810745" y="0"/>
                  </a:moveTo>
                  <a:lnTo>
                    <a:pt x="99314" y="0"/>
                  </a:lnTo>
                  <a:lnTo>
                    <a:pt x="60655" y="7802"/>
                  </a:lnTo>
                  <a:lnTo>
                    <a:pt x="29087" y="29083"/>
                  </a:lnTo>
                  <a:lnTo>
                    <a:pt x="7804" y="60650"/>
                  </a:lnTo>
                  <a:lnTo>
                    <a:pt x="0" y="99313"/>
                  </a:lnTo>
                  <a:lnTo>
                    <a:pt x="0" y="496570"/>
                  </a:lnTo>
                  <a:lnTo>
                    <a:pt x="7804" y="535233"/>
                  </a:lnTo>
                  <a:lnTo>
                    <a:pt x="29087" y="566801"/>
                  </a:lnTo>
                  <a:lnTo>
                    <a:pt x="60655" y="588081"/>
                  </a:lnTo>
                  <a:lnTo>
                    <a:pt x="99314" y="595884"/>
                  </a:lnTo>
                  <a:lnTo>
                    <a:pt x="11810745" y="595884"/>
                  </a:lnTo>
                  <a:lnTo>
                    <a:pt x="11849409" y="588081"/>
                  </a:lnTo>
                  <a:lnTo>
                    <a:pt x="11880977" y="566801"/>
                  </a:lnTo>
                  <a:lnTo>
                    <a:pt x="11902257" y="535233"/>
                  </a:lnTo>
                  <a:lnTo>
                    <a:pt x="11910060" y="496570"/>
                  </a:lnTo>
                  <a:lnTo>
                    <a:pt x="11910060" y="99313"/>
                  </a:lnTo>
                  <a:lnTo>
                    <a:pt x="11902257" y="60650"/>
                  </a:lnTo>
                  <a:lnTo>
                    <a:pt x="11880977" y="29083"/>
                  </a:lnTo>
                  <a:lnTo>
                    <a:pt x="11849409" y="7802"/>
                  </a:lnTo>
                  <a:lnTo>
                    <a:pt x="11810745" y="0"/>
                  </a:lnTo>
                  <a:close/>
                </a:path>
              </a:pathLst>
            </a:custGeom>
            <a:solidFill>
              <a:srgbClr val="0D4A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1063" y="1712976"/>
              <a:ext cx="11910060" cy="596265"/>
            </a:xfrm>
            <a:custGeom>
              <a:avLst/>
              <a:gdLst/>
              <a:ahLst/>
              <a:cxnLst/>
              <a:rect l="l" t="t" r="r" b="b"/>
              <a:pathLst>
                <a:path w="11910060" h="596264">
                  <a:moveTo>
                    <a:pt x="0" y="99313"/>
                  </a:moveTo>
                  <a:lnTo>
                    <a:pt x="7804" y="60650"/>
                  </a:lnTo>
                  <a:lnTo>
                    <a:pt x="29087" y="29083"/>
                  </a:lnTo>
                  <a:lnTo>
                    <a:pt x="60655" y="7802"/>
                  </a:lnTo>
                  <a:lnTo>
                    <a:pt x="99314" y="0"/>
                  </a:lnTo>
                  <a:lnTo>
                    <a:pt x="11810745" y="0"/>
                  </a:lnTo>
                  <a:lnTo>
                    <a:pt x="11849409" y="7802"/>
                  </a:lnTo>
                  <a:lnTo>
                    <a:pt x="11880977" y="29083"/>
                  </a:lnTo>
                  <a:lnTo>
                    <a:pt x="11902257" y="60650"/>
                  </a:lnTo>
                  <a:lnTo>
                    <a:pt x="11910060" y="99313"/>
                  </a:lnTo>
                  <a:lnTo>
                    <a:pt x="11910060" y="496570"/>
                  </a:lnTo>
                  <a:lnTo>
                    <a:pt x="11902257" y="535233"/>
                  </a:lnTo>
                  <a:lnTo>
                    <a:pt x="11880977" y="566801"/>
                  </a:lnTo>
                  <a:lnTo>
                    <a:pt x="11849409" y="588081"/>
                  </a:lnTo>
                  <a:lnTo>
                    <a:pt x="11810745" y="595884"/>
                  </a:lnTo>
                  <a:lnTo>
                    <a:pt x="99314" y="595884"/>
                  </a:lnTo>
                  <a:lnTo>
                    <a:pt x="60655" y="588081"/>
                  </a:lnTo>
                  <a:lnTo>
                    <a:pt x="29087" y="566801"/>
                  </a:lnTo>
                  <a:lnTo>
                    <a:pt x="7804" y="535233"/>
                  </a:lnTo>
                  <a:lnTo>
                    <a:pt x="0" y="496570"/>
                  </a:lnTo>
                  <a:lnTo>
                    <a:pt x="0" y="99313"/>
                  </a:lnTo>
                  <a:close/>
                </a:path>
              </a:pathLst>
            </a:custGeom>
            <a:ln w="12700">
              <a:solidFill>
                <a:srgbClr val="0D4A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136775" y="1856613"/>
            <a:ext cx="7896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FFFFFF"/>
                </a:solidFill>
                <a:latin typeface="Microsoft Sans Serif"/>
                <a:cs typeface="Microsoft Sans Serif"/>
              </a:rPr>
              <a:t>State Service of Ukraine on Food Safety and Consumer Protection</a:t>
            </a:r>
            <a:r>
              <a:rPr lang="en-US" spc="-2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800" dirty="0">
              <a:latin typeface="Microsoft Sans Serif"/>
              <a:cs typeface="Microsoft Sans Serif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24713" y="2738373"/>
            <a:ext cx="2038350" cy="3219450"/>
            <a:chOff x="124713" y="2738373"/>
            <a:chExt cx="2038350" cy="3219450"/>
          </a:xfrm>
        </p:grpSpPr>
        <p:sp>
          <p:nvSpPr>
            <p:cNvPr id="10" name="object 10"/>
            <p:cNvSpPr/>
            <p:nvPr/>
          </p:nvSpPr>
          <p:spPr>
            <a:xfrm>
              <a:off x="131063" y="2744723"/>
              <a:ext cx="2025650" cy="3206750"/>
            </a:xfrm>
            <a:custGeom>
              <a:avLst/>
              <a:gdLst/>
              <a:ahLst/>
              <a:cxnLst/>
              <a:rect l="l" t="t" r="r" b="b"/>
              <a:pathLst>
                <a:path w="2025650" h="3206750">
                  <a:moveTo>
                    <a:pt x="1687830" y="0"/>
                  </a:moveTo>
                  <a:lnTo>
                    <a:pt x="337566" y="0"/>
                  </a:lnTo>
                  <a:lnTo>
                    <a:pt x="291759" y="3081"/>
                  </a:lnTo>
                  <a:lnTo>
                    <a:pt x="247826" y="12057"/>
                  </a:lnTo>
                  <a:lnTo>
                    <a:pt x="206168" y="26527"/>
                  </a:lnTo>
                  <a:lnTo>
                    <a:pt x="167188" y="46086"/>
                  </a:lnTo>
                  <a:lnTo>
                    <a:pt x="131288" y="70335"/>
                  </a:lnTo>
                  <a:lnTo>
                    <a:pt x="98869" y="98869"/>
                  </a:lnTo>
                  <a:lnTo>
                    <a:pt x="70335" y="131288"/>
                  </a:lnTo>
                  <a:lnTo>
                    <a:pt x="46086" y="167188"/>
                  </a:lnTo>
                  <a:lnTo>
                    <a:pt x="26527" y="206168"/>
                  </a:lnTo>
                  <a:lnTo>
                    <a:pt x="12057" y="247826"/>
                  </a:lnTo>
                  <a:lnTo>
                    <a:pt x="3081" y="291759"/>
                  </a:lnTo>
                  <a:lnTo>
                    <a:pt x="0" y="337565"/>
                  </a:lnTo>
                  <a:lnTo>
                    <a:pt x="0" y="2868929"/>
                  </a:lnTo>
                  <a:lnTo>
                    <a:pt x="3081" y="2914736"/>
                  </a:lnTo>
                  <a:lnTo>
                    <a:pt x="12057" y="2958669"/>
                  </a:lnTo>
                  <a:lnTo>
                    <a:pt x="26527" y="3000327"/>
                  </a:lnTo>
                  <a:lnTo>
                    <a:pt x="46086" y="3039307"/>
                  </a:lnTo>
                  <a:lnTo>
                    <a:pt x="70335" y="3075207"/>
                  </a:lnTo>
                  <a:lnTo>
                    <a:pt x="98869" y="3107626"/>
                  </a:lnTo>
                  <a:lnTo>
                    <a:pt x="131288" y="3136160"/>
                  </a:lnTo>
                  <a:lnTo>
                    <a:pt x="167188" y="3160409"/>
                  </a:lnTo>
                  <a:lnTo>
                    <a:pt x="206168" y="3179968"/>
                  </a:lnTo>
                  <a:lnTo>
                    <a:pt x="247826" y="3194438"/>
                  </a:lnTo>
                  <a:lnTo>
                    <a:pt x="291759" y="3203414"/>
                  </a:lnTo>
                  <a:lnTo>
                    <a:pt x="337566" y="3206496"/>
                  </a:lnTo>
                  <a:lnTo>
                    <a:pt x="1687830" y="3206496"/>
                  </a:lnTo>
                  <a:lnTo>
                    <a:pt x="1733636" y="3203414"/>
                  </a:lnTo>
                  <a:lnTo>
                    <a:pt x="1777569" y="3194438"/>
                  </a:lnTo>
                  <a:lnTo>
                    <a:pt x="1819227" y="3179968"/>
                  </a:lnTo>
                  <a:lnTo>
                    <a:pt x="1858207" y="3160409"/>
                  </a:lnTo>
                  <a:lnTo>
                    <a:pt x="1894107" y="3136160"/>
                  </a:lnTo>
                  <a:lnTo>
                    <a:pt x="1926526" y="3107626"/>
                  </a:lnTo>
                  <a:lnTo>
                    <a:pt x="1955060" y="3075207"/>
                  </a:lnTo>
                  <a:lnTo>
                    <a:pt x="1979309" y="3039307"/>
                  </a:lnTo>
                  <a:lnTo>
                    <a:pt x="1998868" y="3000327"/>
                  </a:lnTo>
                  <a:lnTo>
                    <a:pt x="2013338" y="2958669"/>
                  </a:lnTo>
                  <a:lnTo>
                    <a:pt x="2022314" y="2914736"/>
                  </a:lnTo>
                  <a:lnTo>
                    <a:pt x="2025396" y="2868929"/>
                  </a:lnTo>
                  <a:lnTo>
                    <a:pt x="2025396" y="337565"/>
                  </a:lnTo>
                  <a:lnTo>
                    <a:pt x="2022314" y="291759"/>
                  </a:lnTo>
                  <a:lnTo>
                    <a:pt x="2013338" y="247826"/>
                  </a:lnTo>
                  <a:lnTo>
                    <a:pt x="1998868" y="206168"/>
                  </a:lnTo>
                  <a:lnTo>
                    <a:pt x="1979309" y="167188"/>
                  </a:lnTo>
                  <a:lnTo>
                    <a:pt x="1955060" y="131288"/>
                  </a:lnTo>
                  <a:lnTo>
                    <a:pt x="1926526" y="98869"/>
                  </a:lnTo>
                  <a:lnTo>
                    <a:pt x="1894107" y="70335"/>
                  </a:lnTo>
                  <a:lnTo>
                    <a:pt x="1858207" y="46086"/>
                  </a:lnTo>
                  <a:lnTo>
                    <a:pt x="1819227" y="26527"/>
                  </a:lnTo>
                  <a:lnTo>
                    <a:pt x="1777569" y="12057"/>
                  </a:lnTo>
                  <a:lnTo>
                    <a:pt x="1733636" y="3081"/>
                  </a:lnTo>
                  <a:lnTo>
                    <a:pt x="1687830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1063" y="2744723"/>
              <a:ext cx="2025650" cy="3206750"/>
            </a:xfrm>
            <a:custGeom>
              <a:avLst/>
              <a:gdLst/>
              <a:ahLst/>
              <a:cxnLst/>
              <a:rect l="l" t="t" r="r" b="b"/>
              <a:pathLst>
                <a:path w="2025650" h="3206750">
                  <a:moveTo>
                    <a:pt x="0" y="337565"/>
                  </a:moveTo>
                  <a:lnTo>
                    <a:pt x="3081" y="291759"/>
                  </a:lnTo>
                  <a:lnTo>
                    <a:pt x="12057" y="247826"/>
                  </a:lnTo>
                  <a:lnTo>
                    <a:pt x="26527" y="206168"/>
                  </a:lnTo>
                  <a:lnTo>
                    <a:pt x="46086" y="167188"/>
                  </a:lnTo>
                  <a:lnTo>
                    <a:pt x="70335" y="131288"/>
                  </a:lnTo>
                  <a:lnTo>
                    <a:pt x="98869" y="98869"/>
                  </a:lnTo>
                  <a:lnTo>
                    <a:pt x="131288" y="70335"/>
                  </a:lnTo>
                  <a:lnTo>
                    <a:pt x="167188" y="46086"/>
                  </a:lnTo>
                  <a:lnTo>
                    <a:pt x="206168" y="26527"/>
                  </a:lnTo>
                  <a:lnTo>
                    <a:pt x="247826" y="12057"/>
                  </a:lnTo>
                  <a:lnTo>
                    <a:pt x="291759" y="3081"/>
                  </a:lnTo>
                  <a:lnTo>
                    <a:pt x="337566" y="0"/>
                  </a:lnTo>
                  <a:lnTo>
                    <a:pt x="1687830" y="0"/>
                  </a:lnTo>
                  <a:lnTo>
                    <a:pt x="1733636" y="3081"/>
                  </a:lnTo>
                  <a:lnTo>
                    <a:pt x="1777569" y="12057"/>
                  </a:lnTo>
                  <a:lnTo>
                    <a:pt x="1819227" y="26527"/>
                  </a:lnTo>
                  <a:lnTo>
                    <a:pt x="1858207" y="46086"/>
                  </a:lnTo>
                  <a:lnTo>
                    <a:pt x="1894107" y="70335"/>
                  </a:lnTo>
                  <a:lnTo>
                    <a:pt x="1926526" y="98869"/>
                  </a:lnTo>
                  <a:lnTo>
                    <a:pt x="1955060" y="131288"/>
                  </a:lnTo>
                  <a:lnTo>
                    <a:pt x="1979309" y="167188"/>
                  </a:lnTo>
                  <a:lnTo>
                    <a:pt x="1998868" y="206168"/>
                  </a:lnTo>
                  <a:lnTo>
                    <a:pt x="2013338" y="247826"/>
                  </a:lnTo>
                  <a:lnTo>
                    <a:pt x="2022314" y="291759"/>
                  </a:lnTo>
                  <a:lnTo>
                    <a:pt x="2025396" y="337565"/>
                  </a:lnTo>
                  <a:lnTo>
                    <a:pt x="2025396" y="2868929"/>
                  </a:lnTo>
                  <a:lnTo>
                    <a:pt x="2022314" y="2914736"/>
                  </a:lnTo>
                  <a:lnTo>
                    <a:pt x="2013338" y="2958669"/>
                  </a:lnTo>
                  <a:lnTo>
                    <a:pt x="1998868" y="3000327"/>
                  </a:lnTo>
                  <a:lnTo>
                    <a:pt x="1979309" y="3039307"/>
                  </a:lnTo>
                  <a:lnTo>
                    <a:pt x="1955060" y="3075207"/>
                  </a:lnTo>
                  <a:lnTo>
                    <a:pt x="1926526" y="3107626"/>
                  </a:lnTo>
                  <a:lnTo>
                    <a:pt x="1894107" y="3136160"/>
                  </a:lnTo>
                  <a:lnTo>
                    <a:pt x="1858207" y="3160409"/>
                  </a:lnTo>
                  <a:lnTo>
                    <a:pt x="1819227" y="3179968"/>
                  </a:lnTo>
                  <a:lnTo>
                    <a:pt x="1777569" y="3194438"/>
                  </a:lnTo>
                  <a:lnTo>
                    <a:pt x="1733636" y="3203414"/>
                  </a:lnTo>
                  <a:lnTo>
                    <a:pt x="1687830" y="3206496"/>
                  </a:lnTo>
                  <a:lnTo>
                    <a:pt x="337566" y="3206496"/>
                  </a:lnTo>
                  <a:lnTo>
                    <a:pt x="291759" y="3203414"/>
                  </a:lnTo>
                  <a:lnTo>
                    <a:pt x="247826" y="3194438"/>
                  </a:lnTo>
                  <a:lnTo>
                    <a:pt x="206168" y="3179968"/>
                  </a:lnTo>
                  <a:lnTo>
                    <a:pt x="167188" y="3160409"/>
                  </a:lnTo>
                  <a:lnTo>
                    <a:pt x="131288" y="3136160"/>
                  </a:lnTo>
                  <a:lnTo>
                    <a:pt x="98869" y="3107626"/>
                  </a:lnTo>
                  <a:lnTo>
                    <a:pt x="70335" y="3075207"/>
                  </a:lnTo>
                  <a:lnTo>
                    <a:pt x="46086" y="3039307"/>
                  </a:lnTo>
                  <a:lnTo>
                    <a:pt x="26527" y="3000327"/>
                  </a:lnTo>
                  <a:lnTo>
                    <a:pt x="12057" y="2958669"/>
                  </a:lnTo>
                  <a:lnTo>
                    <a:pt x="3081" y="2914736"/>
                  </a:lnTo>
                  <a:lnTo>
                    <a:pt x="0" y="2868929"/>
                  </a:lnTo>
                  <a:lnTo>
                    <a:pt x="0" y="337565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41172" y="3007233"/>
            <a:ext cx="160147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n-US" sz="1200" spc="-125" dirty="0">
                <a:latin typeface="Microsoft Sans Serif"/>
                <a:cs typeface="Microsoft Sans Serif"/>
              </a:rPr>
              <a:t>Interregional Main Administrations of the SSUFSCP at the state border</a:t>
            </a:r>
          </a:p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n-US" sz="1200" spc="-125" dirty="0">
                <a:latin typeface="Microsoft Sans Serif"/>
                <a:cs typeface="Microsoft Sans Serif"/>
              </a:rPr>
              <a:t>(IMASSUFSCPSB)</a:t>
            </a:r>
            <a:endParaRPr sz="1200" dirty="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531619" y="2064511"/>
            <a:ext cx="2972435" cy="1561465"/>
            <a:chOff x="1531619" y="2064511"/>
            <a:chExt cx="2972435" cy="1561465"/>
          </a:xfrm>
        </p:grpSpPr>
        <p:sp>
          <p:nvSpPr>
            <p:cNvPr id="14" name="object 14"/>
            <p:cNvSpPr/>
            <p:nvPr/>
          </p:nvSpPr>
          <p:spPr>
            <a:xfrm>
              <a:off x="1531619" y="2064511"/>
              <a:ext cx="474980" cy="680720"/>
            </a:xfrm>
            <a:custGeom>
              <a:avLst/>
              <a:gdLst/>
              <a:ahLst/>
              <a:cxnLst/>
              <a:rect l="l" t="t" r="r" b="b"/>
              <a:pathLst>
                <a:path w="474980" h="680719">
                  <a:moveTo>
                    <a:pt x="12065" y="596264"/>
                  </a:moveTo>
                  <a:lnTo>
                    <a:pt x="0" y="680592"/>
                  </a:lnTo>
                  <a:lnTo>
                    <a:pt x="74676" y="639699"/>
                  </a:lnTo>
                  <a:lnTo>
                    <a:pt x="63508" y="631951"/>
                  </a:lnTo>
                  <a:lnTo>
                    <a:pt x="41402" y="631951"/>
                  </a:lnTo>
                  <a:lnTo>
                    <a:pt x="30988" y="624713"/>
                  </a:lnTo>
                  <a:lnTo>
                    <a:pt x="38159" y="614367"/>
                  </a:lnTo>
                  <a:lnTo>
                    <a:pt x="12065" y="596264"/>
                  </a:lnTo>
                  <a:close/>
                </a:path>
                <a:path w="474980" h="680719">
                  <a:moveTo>
                    <a:pt x="38159" y="614367"/>
                  </a:moveTo>
                  <a:lnTo>
                    <a:pt x="30988" y="624713"/>
                  </a:lnTo>
                  <a:lnTo>
                    <a:pt x="41402" y="631951"/>
                  </a:lnTo>
                  <a:lnTo>
                    <a:pt x="48579" y="621595"/>
                  </a:lnTo>
                  <a:lnTo>
                    <a:pt x="38159" y="614367"/>
                  </a:lnTo>
                  <a:close/>
                </a:path>
                <a:path w="474980" h="680719">
                  <a:moveTo>
                    <a:pt x="48579" y="621595"/>
                  </a:moveTo>
                  <a:lnTo>
                    <a:pt x="41402" y="631951"/>
                  </a:lnTo>
                  <a:lnTo>
                    <a:pt x="63508" y="631951"/>
                  </a:lnTo>
                  <a:lnTo>
                    <a:pt x="48579" y="621595"/>
                  </a:lnTo>
                  <a:close/>
                </a:path>
                <a:path w="474980" h="680719">
                  <a:moveTo>
                    <a:pt x="464057" y="0"/>
                  </a:moveTo>
                  <a:lnTo>
                    <a:pt x="38159" y="614367"/>
                  </a:lnTo>
                  <a:lnTo>
                    <a:pt x="48579" y="621595"/>
                  </a:lnTo>
                  <a:lnTo>
                    <a:pt x="474472" y="7112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0D4A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73452" y="2531363"/>
              <a:ext cx="2024380" cy="1088390"/>
            </a:xfrm>
            <a:custGeom>
              <a:avLst/>
              <a:gdLst/>
              <a:ahLst/>
              <a:cxnLst/>
              <a:rect l="l" t="t" r="r" b="b"/>
              <a:pathLst>
                <a:path w="2024379" h="1088389">
                  <a:moveTo>
                    <a:pt x="0" y="181356"/>
                  </a:moveTo>
                  <a:lnTo>
                    <a:pt x="6475" y="133129"/>
                  </a:lnTo>
                  <a:lnTo>
                    <a:pt x="24750" y="89803"/>
                  </a:lnTo>
                  <a:lnTo>
                    <a:pt x="53101" y="53101"/>
                  </a:lnTo>
                  <a:lnTo>
                    <a:pt x="89803" y="24750"/>
                  </a:lnTo>
                  <a:lnTo>
                    <a:pt x="133129" y="6475"/>
                  </a:lnTo>
                  <a:lnTo>
                    <a:pt x="181356" y="0"/>
                  </a:lnTo>
                  <a:lnTo>
                    <a:pt x="1842515" y="0"/>
                  </a:lnTo>
                  <a:lnTo>
                    <a:pt x="1890742" y="6475"/>
                  </a:lnTo>
                  <a:lnTo>
                    <a:pt x="1934068" y="24750"/>
                  </a:lnTo>
                  <a:lnTo>
                    <a:pt x="1970770" y="53101"/>
                  </a:lnTo>
                  <a:lnTo>
                    <a:pt x="1999121" y="89803"/>
                  </a:lnTo>
                  <a:lnTo>
                    <a:pt x="2017396" y="133129"/>
                  </a:lnTo>
                  <a:lnTo>
                    <a:pt x="2023872" y="181356"/>
                  </a:lnTo>
                  <a:lnTo>
                    <a:pt x="2023872" y="906780"/>
                  </a:lnTo>
                  <a:lnTo>
                    <a:pt x="2017396" y="955006"/>
                  </a:lnTo>
                  <a:lnTo>
                    <a:pt x="1999121" y="998332"/>
                  </a:lnTo>
                  <a:lnTo>
                    <a:pt x="1970770" y="1035034"/>
                  </a:lnTo>
                  <a:lnTo>
                    <a:pt x="1934068" y="1063385"/>
                  </a:lnTo>
                  <a:lnTo>
                    <a:pt x="1890742" y="1081660"/>
                  </a:lnTo>
                  <a:lnTo>
                    <a:pt x="1842515" y="1088136"/>
                  </a:lnTo>
                  <a:lnTo>
                    <a:pt x="181356" y="1088136"/>
                  </a:lnTo>
                  <a:lnTo>
                    <a:pt x="133129" y="1081660"/>
                  </a:lnTo>
                  <a:lnTo>
                    <a:pt x="89803" y="1063385"/>
                  </a:lnTo>
                  <a:lnTo>
                    <a:pt x="53101" y="1035034"/>
                  </a:lnTo>
                  <a:lnTo>
                    <a:pt x="24750" y="998332"/>
                  </a:lnTo>
                  <a:lnTo>
                    <a:pt x="6475" y="955006"/>
                  </a:lnTo>
                  <a:lnTo>
                    <a:pt x="0" y="906780"/>
                  </a:lnTo>
                  <a:lnTo>
                    <a:pt x="0" y="181356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642298" y="2600405"/>
            <a:ext cx="1750885" cy="10419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1100" dirty="0">
                <a:latin typeface="Microsoft Sans Serif"/>
                <a:cs typeface="Microsoft Sans Serif"/>
              </a:rPr>
              <a:t>State Scientific Research Institute for Laboratory Diagnostics and Veterinary and Sanitary Examination (SSRILDVSE)</a:t>
            </a: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ru-RU" sz="1100" dirty="0">
                <a:latin typeface="Microsoft Sans Serif"/>
                <a:cs typeface="Microsoft Sans Serif"/>
              </a:rPr>
              <a:t>(</a:t>
            </a:r>
            <a:r>
              <a:rPr lang="en-US" sz="1100" dirty="0">
                <a:latin typeface="Microsoft Sans Serif"/>
                <a:cs typeface="Microsoft Sans Serif"/>
              </a:rPr>
              <a:t>Kyiv city</a:t>
            </a:r>
            <a:r>
              <a:rPr lang="ru-RU" sz="1100" dirty="0">
                <a:latin typeface="Microsoft Sans Serif"/>
                <a:cs typeface="Microsoft Sans Serif"/>
              </a:rPr>
              <a:t>)</a:t>
            </a:r>
          </a:p>
        </p:txBody>
      </p:sp>
      <p:grpSp>
        <p:nvGrpSpPr>
          <p:cNvPr id="17" name="object 17"/>
          <p:cNvGrpSpPr/>
          <p:nvPr/>
        </p:nvGrpSpPr>
        <p:grpSpPr>
          <a:xfrm>
            <a:off x="2467101" y="3849370"/>
            <a:ext cx="2037080" cy="697230"/>
            <a:chOff x="2467101" y="3849370"/>
            <a:chExt cx="2037080" cy="697230"/>
          </a:xfrm>
        </p:grpSpPr>
        <p:sp>
          <p:nvSpPr>
            <p:cNvPr id="18" name="object 18"/>
            <p:cNvSpPr/>
            <p:nvPr/>
          </p:nvSpPr>
          <p:spPr>
            <a:xfrm>
              <a:off x="2473451" y="3855720"/>
              <a:ext cx="2024380" cy="684530"/>
            </a:xfrm>
            <a:custGeom>
              <a:avLst/>
              <a:gdLst/>
              <a:ahLst/>
              <a:cxnLst/>
              <a:rect l="l" t="t" r="r" b="b"/>
              <a:pathLst>
                <a:path w="2024379" h="684529">
                  <a:moveTo>
                    <a:pt x="1909826" y="0"/>
                  </a:moveTo>
                  <a:lnTo>
                    <a:pt x="114046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5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4"/>
                  </a:lnTo>
                  <a:lnTo>
                    <a:pt x="69651" y="675314"/>
                  </a:lnTo>
                  <a:lnTo>
                    <a:pt x="114046" y="684275"/>
                  </a:lnTo>
                  <a:lnTo>
                    <a:pt x="1909826" y="684275"/>
                  </a:lnTo>
                  <a:lnTo>
                    <a:pt x="1954220" y="675314"/>
                  </a:lnTo>
                  <a:lnTo>
                    <a:pt x="1990471" y="650874"/>
                  </a:lnTo>
                  <a:lnTo>
                    <a:pt x="2014910" y="614624"/>
                  </a:lnTo>
                  <a:lnTo>
                    <a:pt x="2023872" y="570229"/>
                  </a:lnTo>
                  <a:lnTo>
                    <a:pt x="2023872" y="114045"/>
                  </a:lnTo>
                  <a:lnTo>
                    <a:pt x="2014910" y="69651"/>
                  </a:lnTo>
                  <a:lnTo>
                    <a:pt x="1990471" y="33400"/>
                  </a:lnTo>
                  <a:lnTo>
                    <a:pt x="1954220" y="8961"/>
                  </a:lnTo>
                  <a:lnTo>
                    <a:pt x="1909826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73451" y="3855720"/>
              <a:ext cx="2024380" cy="684530"/>
            </a:xfrm>
            <a:custGeom>
              <a:avLst/>
              <a:gdLst/>
              <a:ahLst/>
              <a:cxnLst/>
              <a:rect l="l" t="t" r="r" b="b"/>
              <a:pathLst>
                <a:path w="2024379" h="684529">
                  <a:moveTo>
                    <a:pt x="0" y="114045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6" y="0"/>
                  </a:lnTo>
                  <a:lnTo>
                    <a:pt x="1909826" y="0"/>
                  </a:lnTo>
                  <a:lnTo>
                    <a:pt x="1954220" y="8961"/>
                  </a:lnTo>
                  <a:lnTo>
                    <a:pt x="1990471" y="33400"/>
                  </a:lnTo>
                  <a:lnTo>
                    <a:pt x="2014910" y="69651"/>
                  </a:lnTo>
                  <a:lnTo>
                    <a:pt x="2023872" y="114045"/>
                  </a:lnTo>
                  <a:lnTo>
                    <a:pt x="2023872" y="570229"/>
                  </a:lnTo>
                  <a:lnTo>
                    <a:pt x="2014910" y="614624"/>
                  </a:lnTo>
                  <a:lnTo>
                    <a:pt x="1990471" y="650874"/>
                  </a:lnTo>
                  <a:lnTo>
                    <a:pt x="1954220" y="675314"/>
                  </a:lnTo>
                  <a:lnTo>
                    <a:pt x="1909826" y="684275"/>
                  </a:lnTo>
                  <a:lnTo>
                    <a:pt x="114046" y="684275"/>
                  </a:lnTo>
                  <a:lnTo>
                    <a:pt x="69651" y="675314"/>
                  </a:lnTo>
                  <a:lnTo>
                    <a:pt x="33400" y="650874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5"/>
                  </a:lnTo>
                  <a:close/>
                </a:path>
              </a:pathLst>
            </a:custGeom>
            <a:ln w="12699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818638" y="3931411"/>
            <a:ext cx="133604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4445" algn="ctr">
              <a:lnSpc>
                <a:spcPct val="100000"/>
              </a:lnSpc>
              <a:spcBef>
                <a:spcPts val="100"/>
              </a:spcBef>
            </a:pPr>
            <a:r>
              <a:rPr lang="en-US"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Regional state laboratories of the SSUFSCP</a:t>
            </a:r>
            <a:endParaRPr sz="1100" dirty="0">
              <a:latin typeface="Microsoft Sans Serif"/>
              <a:cs typeface="Microsoft Sans Serif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792726" y="3849370"/>
            <a:ext cx="2037080" cy="697230"/>
            <a:chOff x="4792726" y="3849370"/>
            <a:chExt cx="2037080" cy="697230"/>
          </a:xfrm>
        </p:grpSpPr>
        <p:sp>
          <p:nvSpPr>
            <p:cNvPr id="22" name="object 22"/>
            <p:cNvSpPr/>
            <p:nvPr/>
          </p:nvSpPr>
          <p:spPr>
            <a:xfrm>
              <a:off x="4799076" y="3855720"/>
              <a:ext cx="2024380" cy="684530"/>
            </a:xfrm>
            <a:custGeom>
              <a:avLst/>
              <a:gdLst/>
              <a:ahLst/>
              <a:cxnLst/>
              <a:rect l="l" t="t" r="r" b="b"/>
              <a:pathLst>
                <a:path w="2024379" h="684529">
                  <a:moveTo>
                    <a:pt x="1909826" y="0"/>
                  </a:moveTo>
                  <a:lnTo>
                    <a:pt x="114046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5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4"/>
                  </a:lnTo>
                  <a:lnTo>
                    <a:pt x="69651" y="675314"/>
                  </a:lnTo>
                  <a:lnTo>
                    <a:pt x="114046" y="684275"/>
                  </a:lnTo>
                  <a:lnTo>
                    <a:pt x="1909826" y="684275"/>
                  </a:lnTo>
                  <a:lnTo>
                    <a:pt x="1954220" y="675314"/>
                  </a:lnTo>
                  <a:lnTo>
                    <a:pt x="1990470" y="650874"/>
                  </a:lnTo>
                  <a:lnTo>
                    <a:pt x="2014910" y="614624"/>
                  </a:lnTo>
                  <a:lnTo>
                    <a:pt x="2023872" y="570229"/>
                  </a:lnTo>
                  <a:lnTo>
                    <a:pt x="2023872" y="114045"/>
                  </a:lnTo>
                  <a:lnTo>
                    <a:pt x="2014910" y="69651"/>
                  </a:lnTo>
                  <a:lnTo>
                    <a:pt x="1990471" y="33400"/>
                  </a:lnTo>
                  <a:lnTo>
                    <a:pt x="1954220" y="8961"/>
                  </a:lnTo>
                  <a:lnTo>
                    <a:pt x="1909826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99076" y="3855720"/>
              <a:ext cx="2024380" cy="684530"/>
            </a:xfrm>
            <a:custGeom>
              <a:avLst/>
              <a:gdLst/>
              <a:ahLst/>
              <a:cxnLst/>
              <a:rect l="l" t="t" r="r" b="b"/>
              <a:pathLst>
                <a:path w="2024379" h="684529">
                  <a:moveTo>
                    <a:pt x="0" y="114045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6" y="0"/>
                  </a:lnTo>
                  <a:lnTo>
                    <a:pt x="1909826" y="0"/>
                  </a:lnTo>
                  <a:lnTo>
                    <a:pt x="1954220" y="8961"/>
                  </a:lnTo>
                  <a:lnTo>
                    <a:pt x="1990471" y="33400"/>
                  </a:lnTo>
                  <a:lnTo>
                    <a:pt x="2014910" y="69651"/>
                  </a:lnTo>
                  <a:lnTo>
                    <a:pt x="2023872" y="114045"/>
                  </a:lnTo>
                  <a:lnTo>
                    <a:pt x="2023872" y="570229"/>
                  </a:lnTo>
                  <a:lnTo>
                    <a:pt x="2014910" y="614624"/>
                  </a:lnTo>
                  <a:lnTo>
                    <a:pt x="1990470" y="650874"/>
                  </a:lnTo>
                  <a:lnTo>
                    <a:pt x="1954220" y="675314"/>
                  </a:lnTo>
                  <a:lnTo>
                    <a:pt x="1909826" y="684275"/>
                  </a:lnTo>
                  <a:lnTo>
                    <a:pt x="114046" y="684275"/>
                  </a:lnTo>
                  <a:lnTo>
                    <a:pt x="69651" y="675314"/>
                  </a:lnTo>
                  <a:lnTo>
                    <a:pt x="33400" y="650874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5"/>
                  </a:lnTo>
                  <a:close/>
                </a:path>
              </a:pathLst>
            </a:custGeom>
            <a:ln w="12699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082285" y="3931411"/>
            <a:ext cx="1457325" cy="533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district, interdistrict,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city state laboratories of the SSUFSCP</a:t>
            </a:r>
            <a:endParaRPr sz="1100" dirty="0">
              <a:latin typeface="Microsoft Sans Serif"/>
              <a:cs typeface="Microsoft Sans Serif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792726" y="2520442"/>
            <a:ext cx="4217670" cy="1101090"/>
            <a:chOff x="4792726" y="2520442"/>
            <a:chExt cx="4217670" cy="1101090"/>
          </a:xfrm>
        </p:grpSpPr>
        <p:sp>
          <p:nvSpPr>
            <p:cNvPr id="26" name="object 26"/>
            <p:cNvSpPr/>
            <p:nvPr/>
          </p:nvSpPr>
          <p:spPr>
            <a:xfrm>
              <a:off x="4799076" y="2526792"/>
              <a:ext cx="4204970" cy="1088390"/>
            </a:xfrm>
            <a:custGeom>
              <a:avLst/>
              <a:gdLst/>
              <a:ahLst/>
              <a:cxnLst/>
              <a:rect l="l" t="t" r="r" b="b"/>
              <a:pathLst>
                <a:path w="4204970" h="1088389">
                  <a:moveTo>
                    <a:pt x="4023359" y="0"/>
                  </a:moveTo>
                  <a:lnTo>
                    <a:pt x="181356" y="0"/>
                  </a:lnTo>
                  <a:lnTo>
                    <a:pt x="133129" y="6475"/>
                  </a:lnTo>
                  <a:lnTo>
                    <a:pt x="89803" y="24750"/>
                  </a:lnTo>
                  <a:lnTo>
                    <a:pt x="53101" y="53101"/>
                  </a:lnTo>
                  <a:lnTo>
                    <a:pt x="24750" y="89803"/>
                  </a:lnTo>
                  <a:lnTo>
                    <a:pt x="6475" y="133129"/>
                  </a:lnTo>
                  <a:lnTo>
                    <a:pt x="0" y="181356"/>
                  </a:lnTo>
                  <a:lnTo>
                    <a:pt x="0" y="906780"/>
                  </a:lnTo>
                  <a:lnTo>
                    <a:pt x="6475" y="955006"/>
                  </a:lnTo>
                  <a:lnTo>
                    <a:pt x="24750" y="998332"/>
                  </a:lnTo>
                  <a:lnTo>
                    <a:pt x="53101" y="1035034"/>
                  </a:lnTo>
                  <a:lnTo>
                    <a:pt x="89803" y="1063385"/>
                  </a:lnTo>
                  <a:lnTo>
                    <a:pt x="133129" y="1081660"/>
                  </a:lnTo>
                  <a:lnTo>
                    <a:pt x="181356" y="1088136"/>
                  </a:lnTo>
                  <a:lnTo>
                    <a:pt x="4023359" y="1088136"/>
                  </a:lnTo>
                  <a:lnTo>
                    <a:pt x="4071586" y="1081660"/>
                  </a:lnTo>
                  <a:lnTo>
                    <a:pt x="4114912" y="1063385"/>
                  </a:lnTo>
                  <a:lnTo>
                    <a:pt x="4151614" y="1035034"/>
                  </a:lnTo>
                  <a:lnTo>
                    <a:pt x="4179965" y="998332"/>
                  </a:lnTo>
                  <a:lnTo>
                    <a:pt x="4198240" y="955006"/>
                  </a:lnTo>
                  <a:lnTo>
                    <a:pt x="4204716" y="906780"/>
                  </a:lnTo>
                  <a:lnTo>
                    <a:pt x="4204716" y="181356"/>
                  </a:lnTo>
                  <a:lnTo>
                    <a:pt x="4198240" y="133129"/>
                  </a:lnTo>
                  <a:lnTo>
                    <a:pt x="4179965" y="89803"/>
                  </a:lnTo>
                  <a:lnTo>
                    <a:pt x="4151614" y="53101"/>
                  </a:lnTo>
                  <a:lnTo>
                    <a:pt x="4114912" y="24750"/>
                  </a:lnTo>
                  <a:lnTo>
                    <a:pt x="4071586" y="6475"/>
                  </a:lnTo>
                  <a:lnTo>
                    <a:pt x="4023359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799076" y="2526792"/>
              <a:ext cx="4204970" cy="1088390"/>
            </a:xfrm>
            <a:custGeom>
              <a:avLst/>
              <a:gdLst/>
              <a:ahLst/>
              <a:cxnLst/>
              <a:rect l="l" t="t" r="r" b="b"/>
              <a:pathLst>
                <a:path w="4204970" h="1088389">
                  <a:moveTo>
                    <a:pt x="0" y="181356"/>
                  </a:moveTo>
                  <a:lnTo>
                    <a:pt x="6475" y="133129"/>
                  </a:lnTo>
                  <a:lnTo>
                    <a:pt x="24750" y="89803"/>
                  </a:lnTo>
                  <a:lnTo>
                    <a:pt x="53101" y="53101"/>
                  </a:lnTo>
                  <a:lnTo>
                    <a:pt x="89803" y="24750"/>
                  </a:lnTo>
                  <a:lnTo>
                    <a:pt x="133129" y="6475"/>
                  </a:lnTo>
                  <a:lnTo>
                    <a:pt x="181356" y="0"/>
                  </a:lnTo>
                  <a:lnTo>
                    <a:pt x="4023359" y="0"/>
                  </a:lnTo>
                  <a:lnTo>
                    <a:pt x="4071586" y="6475"/>
                  </a:lnTo>
                  <a:lnTo>
                    <a:pt x="4114912" y="24750"/>
                  </a:lnTo>
                  <a:lnTo>
                    <a:pt x="4151614" y="53101"/>
                  </a:lnTo>
                  <a:lnTo>
                    <a:pt x="4179965" y="89803"/>
                  </a:lnTo>
                  <a:lnTo>
                    <a:pt x="4198240" y="133129"/>
                  </a:lnTo>
                  <a:lnTo>
                    <a:pt x="4204716" y="181356"/>
                  </a:lnTo>
                  <a:lnTo>
                    <a:pt x="4204716" y="906780"/>
                  </a:lnTo>
                  <a:lnTo>
                    <a:pt x="4198240" y="955006"/>
                  </a:lnTo>
                  <a:lnTo>
                    <a:pt x="4179965" y="998332"/>
                  </a:lnTo>
                  <a:lnTo>
                    <a:pt x="4151614" y="1035034"/>
                  </a:lnTo>
                  <a:lnTo>
                    <a:pt x="4114912" y="1063385"/>
                  </a:lnTo>
                  <a:lnTo>
                    <a:pt x="4071586" y="1081660"/>
                  </a:lnTo>
                  <a:lnTo>
                    <a:pt x="4023359" y="1088136"/>
                  </a:lnTo>
                  <a:lnTo>
                    <a:pt x="181356" y="1088136"/>
                  </a:lnTo>
                  <a:lnTo>
                    <a:pt x="133129" y="1081660"/>
                  </a:lnTo>
                  <a:lnTo>
                    <a:pt x="89803" y="1063385"/>
                  </a:lnTo>
                  <a:lnTo>
                    <a:pt x="53101" y="1035034"/>
                  </a:lnTo>
                  <a:lnTo>
                    <a:pt x="24750" y="998332"/>
                  </a:lnTo>
                  <a:lnTo>
                    <a:pt x="6475" y="955006"/>
                  </a:lnTo>
                  <a:lnTo>
                    <a:pt x="0" y="906780"/>
                  </a:lnTo>
                  <a:lnTo>
                    <a:pt x="0" y="181356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078095" y="2810001"/>
            <a:ext cx="36474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Main Administrations of the SSUFSCP in the regions, in Kyiv city 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261158" y="2540077"/>
            <a:ext cx="2798445" cy="556894"/>
          </a:xfrm>
          <a:custGeom>
            <a:avLst/>
            <a:gdLst/>
            <a:ahLst/>
            <a:cxnLst/>
            <a:rect l="l" t="t" r="r" b="b"/>
            <a:pathLst>
              <a:path w="2798445" h="433069">
                <a:moveTo>
                  <a:pt x="0" y="72136"/>
                </a:moveTo>
                <a:lnTo>
                  <a:pt x="5663" y="44041"/>
                </a:lnTo>
                <a:lnTo>
                  <a:pt x="21113" y="21113"/>
                </a:lnTo>
                <a:lnTo>
                  <a:pt x="44041" y="5663"/>
                </a:lnTo>
                <a:lnTo>
                  <a:pt x="72136" y="0"/>
                </a:lnTo>
                <a:lnTo>
                  <a:pt x="2725928" y="0"/>
                </a:lnTo>
                <a:lnTo>
                  <a:pt x="2754022" y="5663"/>
                </a:lnTo>
                <a:lnTo>
                  <a:pt x="2776950" y="21113"/>
                </a:lnTo>
                <a:lnTo>
                  <a:pt x="2792400" y="44041"/>
                </a:lnTo>
                <a:lnTo>
                  <a:pt x="2798064" y="72136"/>
                </a:lnTo>
                <a:lnTo>
                  <a:pt x="2798064" y="360680"/>
                </a:lnTo>
                <a:lnTo>
                  <a:pt x="2792400" y="388774"/>
                </a:lnTo>
                <a:lnTo>
                  <a:pt x="2776950" y="411702"/>
                </a:lnTo>
                <a:lnTo>
                  <a:pt x="2754022" y="427152"/>
                </a:lnTo>
                <a:lnTo>
                  <a:pt x="2725928" y="432815"/>
                </a:lnTo>
                <a:lnTo>
                  <a:pt x="72136" y="432815"/>
                </a:lnTo>
                <a:lnTo>
                  <a:pt x="44041" y="427152"/>
                </a:lnTo>
                <a:lnTo>
                  <a:pt x="21113" y="411702"/>
                </a:lnTo>
                <a:lnTo>
                  <a:pt x="5663" y="388774"/>
                </a:lnTo>
                <a:lnTo>
                  <a:pt x="0" y="360680"/>
                </a:lnTo>
                <a:lnTo>
                  <a:pt x="0" y="72136"/>
                </a:lnTo>
                <a:close/>
              </a:path>
            </a:pathLst>
          </a:custGeom>
          <a:ln w="12700">
            <a:solidFill>
              <a:srgbClr val="172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229089" y="2578735"/>
            <a:ext cx="2798697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lang="en-US" sz="1000" dirty="0">
                <a:latin typeface="Microsoft Sans Serif"/>
                <a:cs typeface="Microsoft Sans Serif"/>
              </a:rPr>
              <a:t>State Scientific and Control Institute of Biotechnology and Strains of Microorganisms (Kyiv)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238488" y="3159251"/>
            <a:ext cx="2798445" cy="591820"/>
          </a:xfrm>
          <a:custGeom>
            <a:avLst/>
            <a:gdLst/>
            <a:ahLst/>
            <a:cxnLst/>
            <a:rect l="l" t="t" r="r" b="b"/>
            <a:pathLst>
              <a:path w="2798445" h="591820">
                <a:moveTo>
                  <a:pt x="0" y="98551"/>
                </a:moveTo>
                <a:lnTo>
                  <a:pt x="7737" y="60168"/>
                </a:lnTo>
                <a:lnTo>
                  <a:pt x="28844" y="28844"/>
                </a:lnTo>
                <a:lnTo>
                  <a:pt x="60168" y="7737"/>
                </a:lnTo>
                <a:lnTo>
                  <a:pt x="98551" y="0"/>
                </a:lnTo>
                <a:lnTo>
                  <a:pt x="2699511" y="0"/>
                </a:lnTo>
                <a:lnTo>
                  <a:pt x="2737895" y="7737"/>
                </a:lnTo>
                <a:lnTo>
                  <a:pt x="2769219" y="28844"/>
                </a:lnTo>
                <a:lnTo>
                  <a:pt x="2790326" y="60168"/>
                </a:lnTo>
                <a:lnTo>
                  <a:pt x="2798063" y="98551"/>
                </a:lnTo>
                <a:lnTo>
                  <a:pt x="2798063" y="492760"/>
                </a:lnTo>
                <a:lnTo>
                  <a:pt x="2790326" y="531143"/>
                </a:lnTo>
                <a:lnTo>
                  <a:pt x="2769219" y="562467"/>
                </a:lnTo>
                <a:lnTo>
                  <a:pt x="2737895" y="583574"/>
                </a:lnTo>
                <a:lnTo>
                  <a:pt x="2699511" y="591312"/>
                </a:lnTo>
                <a:lnTo>
                  <a:pt x="98551" y="591312"/>
                </a:lnTo>
                <a:lnTo>
                  <a:pt x="60168" y="583574"/>
                </a:lnTo>
                <a:lnTo>
                  <a:pt x="28844" y="562467"/>
                </a:lnTo>
                <a:lnTo>
                  <a:pt x="7737" y="531143"/>
                </a:lnTo>
                <a:lnTo>
                  <a:pt x="0" y="492760"/>
                </a:lnTo>
                <a:lnTo>
                  <a:pt x="0" y="98551"/>
                </a:lnTo>
                <a:close/>
              </a:path>
            </a:pathLst>
          </a:custGeom>
          <a:ln w="12700">
            <a:solidFill>
              <a:srgbClr val="172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363582" y="3210255"/>
            <a:ext cx="2550160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000" dirty="0">
                <a:latin typeface="Microsoft Sans Serif"/>
                <a:cs typeface="Microsoft Sans Serif"/>
              </a:rPr>
              <a:t>State Scientific and Research Control Institute of Veterinary Medicinal Products and Feed Additives (Lviv)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229343" y="3977640"/>
            <a:ext cx="2798445" cy="363220"/>
          </a:xfrm>
          <a:custGeom>
            <a:avLst/>
            <a:gdLst/>
            <a:ahLst/>
            <a:cxnLst/>
            <a:rect l="l" t="t" r="r" b="b"/>
            <a:pathLst>
              <a:path w="2798445" h="363220">
                <a:moveTo>
                  <a:pt x="0" y="60452"/>
                </a:moveTo>
                <a:lnTo>
                  <a:pt x="4748" y="36915"/>
                </a:lnTo>
                <a:lnTo>
                  <a:pt x="17700" y="17700"/>
                </a:lnTo>
                <a:lnTo>
                  <a:pt x="36915" y="4748"/>
                </a:lnTo>
                <a:lnTo>
                  <a:pt x="60451" y="0"/>
                </a:lnTo>
                <a:lnTo>
                  <a:pt x="2737611" y="0"/>
                </a:lnTo>
                <a:lnTo>
                  <a:pt x="2761148" y="4748"/>
                </a:lnTo>
                <a:lnTo>
                  <a:pt x="2780363" y="17700"/>
                </a:lnTo>
                <a:lnTo>
                  <a:pt x="2793315" y="36915"/>
                </a:lnTo>
                <a:lnTo>
                  <a:pt x="2798063" y="60452"/>
                </a:lnTo>
                <a:lnTo>
                  <a:pt x="2798063" y="302260"/>
                </a:lnTo>
                <a:lnTo>
                  <a:pt x="2793315" y="325796"/>
                </a:lnTo>
                <a:lnTo>
                  <a:pt x="2780363" y="345011"/>
                </a:lnTo>
                <a:lnTo>
                  <a:pt x="2761148" y="357963"/>
                </a:lnTo>
                <a:lnTo>
                  <a:pt x="2737611" y="362712"/>
                </a:lnTo>
                <a:lnTo>
                  <a:pt x="60451" y="362712"/>
                </a:lnTo>
                <a:lnTo>
                  <a:pt x="36915" y="357963"/>
                </a:lnTo>
                <a:lnTo>
                  <a:pt x="17700" y="345011"/>
                </a:lnTo>
                <a:lnTo>
                  <a:pt x="4748" y="325796"/>
                </a:lnTo>
                <a:lnTo>
                  <a:pt x="0" y="302260"/>
                </a:lnTo>
                <a:lnTo>
                  <a:pt x="0" y="60452"/>
                </a:lnTo>
                <a:close/>
              </a:path>
            </a:pathLst>
          </a:custGeom>
          <a:ln w="12700">
            <a:solidFill>
              <a:srgbClr val="172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9331197" y="4068317"/>
            <a:ext cx="25977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000" dirty="0">
                <a:latin typeface="Microsoft Sans Serif"/>
                <a:cs typeface="Microsoft Sans Serif"/>
              </a:rPr>
              <a:t>State biological factories: Sumy and Kherson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229343" y="4562855"/>
            <a:ext cx="2798445" cy="407034"/>
          </a:xfrm>
          <a:custGeom>
            <a:avLst/>
            <a:gdLst/>
            <a:ahLst/>
            <a:cxnLst/>
            <a:rect l="l" t="t" r="r" b="b"/>
            <a:pathLst>
              <a:path w="2798445" h="407035">
                <a:moveTo>
                  <a:pt x="0" y="67818"/>
                </a:moveTo>
                <a:lnTo>
                  <a:pt x="5328" y="41415"/>
                </a:lnTo>
                <a:lnTo>
                  <a:pt x="19859" y="19859"/>
                </a:lnTo>
                <a:lnTo>
                  <a:pt x="41415" y="5328"/>
                </a:lnTo>
                <a:lnTo>
                  <a:pt x="67817" y="0"/>
                </a:lnTo>
                <a:lnTo>
                  <a:pt x="2730246" y="0"/>
                </a:lnTo>
                <a:lnTo>
                  <a:pt x="2756648" y="5328"/>
                </a:lnTo>
                <a:lnTo>
                  <a:pt x="2778204" y="19859"/>
                </a:lnTo>
                <a:lnTo>
                  <a:pt x="2792735" y="41415"/>
                </a:lnTo>
                <a:lnTo>
                  <a:pt x="2798063" y="67818"/>
                </a:lnTo>
                <a:lnTo>
                  <a:pt x="2798063" y="339090"/>
                </a:lnTo>
                <a:lnTo>
                  <a:pt x="2792735" y="365492"/>
                </a:lnTo>
                <a:lnTo>
                  <a:pt x="2778204" y="387048"/>
                </a:lnTo>
                <a:lnTo>
                  <a:pt x="2756648" y="401579"/>
                </a:lnTo>
                <a:lnTo>
                  <a:pt x="2730246" y="406908"/>
                </a:lnTo>
                <a:lnTo>
                  <a:pt x="67817" y="406908"/>
                </a:lnTo>
                <a:lnTo>
                  <a:pt x="41415" y="401579"/>
                </a:lnTo>
                <a:lnTo>
                  <a:pt x="19859" y="387048"/>
                </a:lnTo>
                <a:lnTo>
                  <a:pt x="5328" y="365492"/>
                </a:lnTo>
                <a:lnTo>
                  <a:pt x="0" y="339090"/>
                </a:lnTo>
                <a:lnTo>
                  <a:pt x="0" y="67818"/>
                </a:lnTo>
                <a:close/>
              </a:path>
            </a:pathLst>
          </a:custGeom>
          <a:ln w="12700">
            <a:solidFill>
              <a:srgbClr val="172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9360154" y="4598619"/>
            <a:ext cx="254063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000" dirty="0">
                <a:latin typeface="Microsoft Sans Serif"/>
                <a:cs typeface="Microsoft Sans Serif"/>
              </a:rPr>
              <a:t>State enterprise "Animal Identification and Registration Agency"</a:t>
            </a:r>
            <a:endParaRPr sz="1000" dirty="0">
              <a:latin typeface="Microsoft Sans Serif"/>
              <a:cs typeface="Microsoft Sans Serif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988809" y="3745738"/>
            <a:ext cx="2038350" cy="1785620"/>
            <a:chOff x="6988809" y="3745738"/>
            <a:chExt cx="2038350" cy="1785620"/>
          </a:xfrm>
        </p:grpSpPr>
        <p:sp>
          <p:nvSpPr>
            <p:cNvPr id="38" name="object 38"/>
            <p:cNvSpPr/>
            <p:nvPr/>
          </p:nvSpPr>
          <p:spPr>
            <a:xfrm>
              <a:off x="6995159" y="3752088"/>
              <a:ext cx="2025650" cy="1772920"/>
            </a:xfrm>
            <a:custGeom>
              <a:avLst/>
              <a:gdLst/>
              <a:ahLst/>
              <a:cxnLst/>
              <a:rect l="l" t="t" r="r" b="b"/>
              <a:pathLst>
                <a:path w="2025650" h="1772920">
                  <a:moveTo>
                    <a:pt x="1729994" y="0"/>
                  </a:moveTo>
                  <a:lnTo>
                    <a:pt x="295401" y="0"/>
                  </a:lnTo>
                  <a:lnTo>
                    <a:pt x="247474" y="3864"/>
                  </a:lnTo>
                  <a:lnTo>
                    <a:pt x="202013" y="15055"/>
                  </a:lnTo>
                  <a:lnTo>
                    <a:pt x="159626" y="32962"/>
                  </a:lnTo>
                  <a:lnTo>
                    <a:pt x="120920" y="56981"/>
                  </a:lnTo>
                  <a:lnTo>
                    <a:pt x="86502" y="86502"/>
                  </a:lnTo>
                  <a:lnTo>
                    <a:pt x="56981" y="120920"/>
                  </a:lnTo>
                  <a:lnTo>
                    <a:pt x="32962" y="159626"/>
                  </a:lnTo>
                  <a:lnTo>
                    <a:pt x="15055" y="202013"/>
                  </a:lnTo>
                  <a:lnTo>
                    <a:pt x="3864" y="247474"/>
                  </a:lnTo>
                  <a:lnTo>
                    <a:pt x="0" y="295401"/>
                  </a:lnTo>
                  <a:lnTo>
                    <a:pt x="0" y="1477010"/>
                  </a:lnTo>
                  <a:lnTo>
                    <a:pt x="3864" y="1524937"/>
                  </a:lnTo>
                  <a:lnTo>
                    <a:pt x="15055" y="1570398"/>
                  </a:lnTo>
                  <a:lnTo>
                    <a:pt x="32962" y="1612785"/>
                  </a:lnTo>
                  <a:lnTo>
                    <a:pt x="56981" y="1651491"/>
                  </a:lnTo>
                  <a:lnTo>
                    <a:pt x="86502" y="1685909"/>
                  </a:lnTo>
                  <a:lnTo>
                    <a:pt x="120920" y="1715430"/>
                  </a:lnTo>
                  <a:lnTo>
                    <a:pt x="159626" y="1739449"/>
                  </a:lnTo>
                  <a:lnTo>
                    <a:pt x="202013" y="1757356"/>
                  </a:lnTo>
                  <a:lnTo>
                    <a:pt x="247474" y="1768547"/>
                  </a:lnTo>
                  <a:lnTo>
                    <a:pt x="295401" y="1772412"/>
                  </a:lnTo>
                  <a:lnTo>
                    <a:pt x="1729994" y="1772412"/>
                  </a:lnTo>
                  <a:lnTo>
                    <a:pt x="1777921" y="1768547"/>
                  </a:lnTo>
                  <a:lnTo>
                    <a:pt x="1823382" y="1757356"/>
                  </a:lnTo>
                  <a:lnTo>
                    <a:pt x="1865769" y="1739449"/>
                  </a:lnTo>
                  <a:lnTo>
                    <a:pt x="1904475" y="1715430"/>
                  </a:lnTo>
                  <a:lnTo>
                    <a:pt x="1938893" y="1685909"/>
                  </a:lnTo>
                  <a:lnTo>
                    <a:pt x="1968414" y="1651491"/>
                  </a:lnTo>
                  <a:lnTo>
                    <a:pt x="1992433" y="1612785"/>
                  </a:lnTo>
                  <a:lnTo>
                    <a:pt x="2010340" y="1570398"/>
                  </a:lnTo>
                  <a:lnTo>
                    <a:pt x="2021531" y="1524937"/>
                  </a:lnTo>
                  <a:lnTo>
                    <a:pt x="2025396" y="1477010"/>
                  </a:lnTo>
                  <a:lnTo>
                    <a:pt x="2025396" y="295401"/>
                  </a:lnTo>
                  <a:lnTo>
                    <a:pt x="2021531" y="247474"/>
                  </a:lnTo>
                  <a:lnTo>
                    <a:pt x="2010340" y="202013"/>
                  </a:lnTo>
                  <a:lnTo>
                    <a:pt x="1992433" y="159626"/>
                  </a:lnTo>
                  <a:lnTo>
                    <a:pt x="1968414" y="120920"/>
                  </a:lnTo>
                  <a:lnTo>
                    <a:pt x="1938893" y="86502"/>
                  </a:lnTo>
                  <a:lnTo>
                    <a:pt x="1904475" y="56981"/>
                  </a:lnTo>
                  <a:lnTo>
                    <a:pt x="1865769" y="32962"/>
                  </a:lnTo>
                  <a:lnTo>
                    <a:pt x="1823382" y="15055"/>
                  </a:lnTo>
                  <a:lnTo>
                    <a:pt x="1777921" y="3864"/>
                  </a:lnTo>
                  <a:lnTo>
                    <a:pt x="1729994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995159" y="3752088"/>
              <a:ext cx="2025650" cy="1772920"/>
            </a:xfrm>
            <a:custGeom>
              <a:avLst/>
              <a:gdLst/>
              <a:ahLst/>
              <a:cxnLst/>
              <a:rect l="l" t="t" r="r" b="b"/>
              <a:pathLst>
                <a:path w="2025650" h="1772920">
                  <a:moveTo>
                    <a:pt x="0" y="295401"/>
                  </a:moveTo>
                  <a:lnTo>
                    <a:pt x="3864" y="247474"/>
                  </a:lnTo>
                  <a:lnTo>
                    <a:pt x="15055" y="202013"/>
                  </a:lnTo>
                  <a:lnTo>
                    <a:pt x="32962" y="159626"/>
                  </a:lnTo>
                  <a:lnTo>
                    <a:pt x="56981" y="120920"/>
                  </a:lnTo>
                  <a:lnTo>
                    <a:pt x="86502" y="86502"/>
                  </a:lnTo>
                  <a:lnTo>
                    <a:pt x="120920" y="56981"/>
                  </a:lnTo>
                  <a:lnTo>
                    <a:pt x="159626" y="32962"/>
                  </a:lnTo>
                  <a:lnTo>
                    <a:pt x="202013" y="15055"/>
                  </a:lnTo>
                  <a:lnTo>
                    <a:pt x="247474" y="3864"/>
                  </a:lnTo>
                  <a:lnTo>
                    <a:pt x="295401" y="0"/>
                  </a:lnTo>
                  <a:lnTo>
                    <a:pt x="1729994" y="0"/>
                  </a:lnTo>
                  <a:lnTo>
                    <a:pt x="1777921" y="3864"/>
                  </a:lnTo>
                  <a:lnTo>
                    <a:pt x="1823382" y="15055"/>
                  </a:lnTo>
                  <a:lnTo>
                    <a:pt x="1865769" y="32962"/>
                  </a:lnTo>
                  <a:lnTo>
                    <a:pt x="1904475" y="56981"/>
                  </a:lnTo>
                  <a:lnTo>
                    <a:pt x="1938893" y="86502"/>
                  </a:lnTo>
                  <a:lnTo>
                    <a:pt x="1968414" y="120920"/>
                  </a:lnTo>
                  <a:lnTo>
                    <a:pt x="1992433" y="159626"/>
                  </a:lnTo>
                  <a:lnTo>
                    <a:pt x="2010340" y="202013"/>
                  </a:lnTo>
                  <a:lnTo>
                    <a:pt x="2021531" y="247474"/>
                  </a:lnTo>
                  <a:lnTo>
                    <a:pt x="2025396" y="295401"/>
                  </a:lnTo>
                  <a:lnTo>
                    <a:pt x="2025396" y="1477010"/>
                  </a:lnTo>
                  <a:lnTo>
                    <a:pt x="2021531" y="1524937"/>
                  </a:lnTo>
                  <a:lnTo>
                    <a:pt x="2010340" y="1570398"/>
                  </a:lnTo>
                  <a:lnTo>
                    <a:pt x="1992433" y="1612785"/>
                  </a:lnTo>
                  <a:lnTo>
                    <a:pt x="1968414" y="1651491"/>
                  </a:lnTo>
                  <a:lnTo>
                    <a:pt x="1938893" y="1685909"/>
                  </a:lnTo>
                  <a:lnTo>
                    <a:pt x="1904475" y="1715430"/>
                  </a:lnTo>
                  <a:lnTo>
                    <a:pt x="1865769" y="1739449"/>
                  </a:lnTo>
                  <a:lnTo>
                    <a:pt x="1823382" y="1757356"/>
                  </a:lnTo>
                  <a:lnTo>
                    <a:pt x="1777921" y="1768547"/>
                  </a:lnTo>
                  <a:lnTo>
                    <a:pt x="1729994" y="1772412"/>
                  </a:lnTo>
                  <a:lnTo>
                    <a:pt x="295401" y="1772412"/>
                  </a:lnTo>
                  <a:lnTo>
                    <a:pt x="247474" y="1768547"/>
                  </a:lnTo>
                  <a:lnTo>
                    <a:pt x="202013" y="1757356"/>
                  </a:lnTo>
                  <a:lnTo>
                    <a:pt x="159626" y="1739449"/>
                  </a:lnTo>
                  <a:lnTo>
                    <a:pt x="120920" y="1715430"/>
                  </a:lnTo>
                  <a:lnTo>
                    <a:pt x="86502" y="1685909"/>
                  </a:lnTo>
                  <a:lnTo>
                    <a:pt x="56981" y="1651491"/>
                  </a:lnTo>
                  <a:lnTo>
                    <a:pt x="32962" y="1612785"/>
                  </a:lnTo>
                  <a:lnTo>
                    <a:pt x="15055" y="1570398"/>
                  </a:lnTo>
                  <a:lnTo>
                    <a:pt x="3864" y="1524937"/>
                  </a:lnTo>
                  <a:lnTo>
                    <a:pt x="0" y="1477010"/>
                  </a:lnTo>
                  <a:lnTo>
                    <a:pt x="0" y="295401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995159" y="3855720"/>
              <a:ext cx="2025650" cy="684530"/>
            </a:xfrm>
            <a:custGeom>
              <a:avLst/>
              <a:gdLst/>
              <a:ahLst/>
              <a:cxnLst/>
              <a:rect l="l" t="t" r="r" b="b"/>
              <a:pathLst>
                <a:path w="2025650" h="684529">
                  <a:moveTo>
                    <a:pt x="1911350" y="0"/>
                  </a:moveTo>
                  <a:lnTo>
                    <a:pt x="114046" y="0"/>
                  </a:lnTo>
                  <a:lnTo>
                    <a:pt x="69651" y="8961"/>
                  </a:lnTo>
                  <a:lnTo>
                    <a:pt x="33401" y="33400"/>
                  </a:lnTo>
                  <a:lnTo>
                    <a:pt x="8961" y="69651"/>
                  </a:lnTo>
                  <a:lnTo>
                    <a:pt x="0" y="114045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4"/>
                  </a:lnTo>
                  <a:lnTo>
                    <a:pt x="69651" y="675314"/>
                  </a:lnTo>
                  <a:lnTo>
                    <a:pt x="114046" y="684275"/>
                  </a:lnTo>
                  <a:lnTo>
                    <a:pt x="1911350" y="684275"/>
                  </a:lnTo>
                  <a:lnTo>
                    <a:pt x="1955744" y="675314"/>
                  </a:lnTo>
                  <a:lnTo>
                    <a:pt x="1991994" y="650874"/>
                  </a:lnTo>
                  <a:lnTo>
                    <a:pt x="2016434" y="614624"/>
                  </a:lnTo>
                  <a:lnTo>
                    <a:pt x="2025396" y="570229"/>
                  </a:lnTo>
                  <a:lnTo>
                    <a:pt x="2025396" y="114045"/>
                  </a:lnTo>
                  <a:lnTo>
                    <a:pt x="2016434" y="69651"/>
                  </a:lnTo>
                  <a:lnTo>
                    <a:pt x="1991995" y="33400"/>
                  </a:lnTo>
                  <a:lnTo>
                    <a:pt x="1955744" y="8961"/>
                  </a:lnTo>
                  <a:lnTo>
                    <a:pt x="1911350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995159" y="3855720"/>
              <a:ext cx="2025650" cy="684530"/>
            </a:xfrm>
            <a:custGeom>
              <a:avLst/>
              <a:gdLst/>
              <a:ahLst/>
              <a:cxnLst/>
              <a:rect l="l" t="t" r="r" b="b"/>
              <a:pathLst>
                <a:path w="2025650" h="684529">
                  <a:moveTo>
                    <a:pt x="0" y="114045"/>
                  </a:moveTo>
                  <a:lnTo>
                    <a:pt x="8961" y="69651"/>
                  </a:lnTo>
                  <a:lnTo>
                    <a:pt x="33401" y="33400"/>
                  </a:lnTo>
                  <a:lnTo>
                    <a:pt x="69651" y="8961"/>
                  </a:lnTo>
                  <a:lnTo>
                    <a:pt x="114046" y="0"/>
                  </a:lnTo>
                  <a:lnTo>
                    <a:pt x="1911350" y="0"/>
                  </a:lnTo>
                  <a:lnTo>
                    <a:pt x="1955744" y="8961"/>
                  </a:lnTo>
                  <a:lnTo>
                    <a:pt x="1991995" y="33400"/>
                  </a:lnTo>
                  <a:lnTo>
                    <a:pt x="2016434" y="69651"/>
                  </a:lnTo>
                  <a:lnTo>
                    <a:pt x="2025396" y="114045"/>
                  </a:lnTo>
                  <a:lnTo>
                    <a:pt x="2025396" y="570229"/>
                  </a:lnTo>
                  <a:lnTo>
                    <a:pt x="2016434" y="614624"/>
                  </a:lnTo>
                  <a:lnTo>
                    <a:pt x="1991994" y="650874"/>
                  </a:lnTo>
                  <a:lnTo>
                    <a:pt x="1955744" y="675314"/>
                  </a:lnTo>
                  <a:lnTo>
                    <a:pt x="1911350" y="684275"/>
                  </a:lnTo>
                  <a:lnTo>
                    <a:pt x="114046" y="684275"/>
                  </a:lnTo>
                  <a:lnTo>
                    <a:pt x="69651" y="675314"/>
                  </a:lnTo>
                  <a:lnTo>
                    <a:pt x="33400" y="650874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5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7326883" y="4015232"/>
            <a:ext cx="136334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 marR="5080" indent="-29209">
              <a:lnSpc>
                <a:spcPct val="100000"/>
              </a:lnSpc>
              <a:spcBef>
                <a:spcPts val="100"/>
              </a:spcBef>
            </a:pPr>
            <a:r>
              <a:rPr lang="fr-FR"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Regional State Veterinary Hospitals</a:t>
            </a:r>
            <a:endParaRPr sz="1100" dirty="0">
              <a:latin typeface="Microsoft Sans Serif"/>
              <a:cs typeface="Microsoft Sans Serif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988809" y="4695190"/>
            <a:ext cx="2038350" cy="698500"/>
            <a:chOff x="6988809" y="4695190"/>
            <a:chExt cx="2038350" cy="698500"/>
          </a:xfrm>
        </p:grpSpPr>
        <p:sp>
          <p:nvSpPr>
            <p:cNvPr id="44" name="object 44"/>
            <p:cNvSpPr/>
            <p:nvPr/>
          </p:nvSpPr>
          <p:spPr>
            <a:xfrm>
              <a:off x="6995159" y="4701540"/>
              <a:ext cx="2025650" cy="685800"/>
            </a:xfrm>
            <a:custGeom>
              <a:avLst/>
              <a:gdLst/>
              <a:ahLst/>
              <a:cxnLst/>
              <a:rect l="l" t="t" r="r" b="b"/>
              <a:pathLst>
                <a:path w="2025650" h="685800">
                  <a:moveTo>
                    <a:pt x="1911096" y="0"/>
                  </a:moveTo>
                  <a:lnTo>
                    <a:pt x="114300" y="0"/>
                  </a:lnTo>
                  <a:lnTo>
                    <a:pt x="69812" y="8983"/>
                  </a:lnTo>
                  <a:lnTo>
                    <a:pt x="33480" y="33480"/>
                  </a:lnTo>
                  <a:lnTo>
                    <a:pt x="8983" y="69812"/>
                  </a:lnTo>
                  <a:lnTo>
                    <a:pt x="0" y="114300"/>
                  </a:lnTo>
                  <a:lnTo>
                    <a:pt x="0" y="571500"/>
                  </a:lnTo>
                  <a:lnTo>
                    <a:pt x="8983" y="615987"/>
                  </a:lnTo>
                  <a:lnTo>
                    <a:pt x="33480" y="652319"/>
                  </a:lnTo>
                  <a:lnTo>
                    <a:pt x="69812" y="676816"/>
                  </a:lnTo>
                  <a:lnTo>
                    <a:pt x="114300" y="685800"/>
                  </a:lnTo>
                  <a:lnTo>
                    <a:pt x="1911096" y="685800"/>
                  </a:lnTo>
                  <a:lnTo>
                    <a:pt x="1955583" y="676816"/>
                  </a:lnTo>
                  <a:lnTo>
                    <a:pt x="1991915" y="652319"/>
                  </a:lnTo>
                  <a:lnTo>
                    <a:pt x="2016412" y="615987"/>
                  </a:lnTo>
                  <a:lnTo>
                    <a:pt x="2025396" y="571500"/>
                  </a:lnTo>
                  <a:lnTo>
                    <a:pt x="2025396" y="114300"/>
                  </a:lnTo>
                  <a:lnTo>
                    <a:pt x="2016412" y="69812"/>
                  </a:lnTo>
                  <a:lnTo>
                    <a:pt x="1991915" y="33480"/>
                  </a:lnTo>
                  <a:lnTo>
                    <a:pt x="1955583" y="8983"/>
                  </a:lnTo>
                  <a:lnTo>
                    <a:pt x="1911096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995159" y="4701540"/>
              <a:ext cx="2025650" cy="685800"/>
            </a:xfrm>
            <a:custGeom>
              <a:avLst/>
              <a:gdLst/>
              <a:ahLst/>
              <a:cxnLst/>
              <a:rect l="l" t="t" r="r" b="b"/>
              <a:pathLst>
                <a:path w="2025650" h="685800">
                  <a:moveTo>
                    <a:pt x="0" y="114300"/>
                  </a:moveTo>
                  <a:lnTo>
                    <a:pt x="8983" y="69812"/>
                  </a:lnTo>
                  <a:lnTo>
                    <a:pt x="33480" y="33480"/>
                  </a:lnTo>
                  <a:lnTo>
                    <a:pt x="69812" y="8983"/>
                  </a:lnTo>
                  <a:lnTo>
                    <a:pt x="114300" y="0"/>
                  </a:lnTo>
                  <a:lnTo>
                    <a:pt x="1911096" y="0"/>
                  </a:lnTo>
                  <a:lnTo>
                    <a:pt x="1955583" y="8983"/>
                  </a:lnTo>
                  <a:lnTo>
                    <a:pt x="1991915" y="33480"/>
                  </a:lnTo>
                  <a:lnTo>
                    <a:pt x="2016412" y="69812"/>
                  </a:lnTo>
                  <a:lnTo>
                    <a:pt x="2025396" y="114300"/>
                  </a:lnTo>
                  <a:lnTo>
                    <a:pt x="2025396" y="571500"/>
                  </a:lnTo>
                  <a:lnTo>
                    <a:pt x="2016412" y="615987"/>
                  </a:lnTo>
                  <a:lnTo>
                    <a:pt x="1991915" y="652319"/>
                  </a:lnTo>
                  <a:lnTo>
                    <a:pt x="1955583" y="676816"/>
                  </a:lnTo>
                  <a:lnTo>
                    <a:pt x="1911096" y="685800"/>
                  </a:lnTo>
                  <a:lnTo>
                    <a:pt x="114300" y="685800"/>
                  </a:lnTo>
                  <a:lnTo>
                    <a:pt x="69812" y="676816"/>
                  </a:lnTo>
                  <a:lnTo>
                    <a:pt x="33480" y="652319"/>
                  </a:lnTo>
                  <a:lnTo>
                    <a:pt x="8983" y="615987"/>
                  </a:lnTo>
                  <a:lnTo>
                    <a:pt x="0" y="571500"/>
                  </a:lnTo>
                  <a:lnTo>
                    <a:pt x="0" y="114300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136383" y="4862321"/>
            <a:ext cx="1745614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219710">
              <a:lnSpc>
                <a:spcPct val="100000"/>
              </a:lnSpc>
              <a:spcBef>
                <a:spcPts val="100"/>
              </a:spcBef>
            </a:pPr>
            <a:r>
              <a:rPr lang="en-US"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District and city State Veterinary Hospitals</a:t>
            </a:r>
            <a:endParaRPr sz="1100" dirty="0">
              <a:latin typeface="Microsoft Sans Serif"/>
              <a:cs typeface="Microsoft Sans Serif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496311" y="4925567"/>
            <a:ext cx="4351020" cy="524510"/>
          </a:xfrm>
          <a:custGeom>
            <a:avLst/>
            <a:gdLst/>
            <a:ahLst/>
            <a:cxnLst/>
            <a:rect l="l" t="t" r="r" b="b"/>
            <a:pathLst>
              <a:path w="4351020" h="524510">
                <a:moveTo>
                  <a:pt x="0" y="87375"/>
                </a:moveTo>
                <a:lnTo>
                  <a:pt x="6865" y="53363"/>
                </a:lnTo>
                <a:lnTo>
                  <a:pt x="25590" y="25590"/>
                </a:lnTo>
                <a:lnTo>
                  <a:pt x="53363" y="6865"/>
                </a:lnTo>
                <a:lnTo>
                  <a:pt x="87375" y="0"/>
                </a:lnTo>
                <a:lnTo>
                  <a:pt x="4263644" y="0"/>
                </a:lnTo>
                <a:lnTo>
                  <a:pt x="4297656" y="6865"/>
                </a:lnTo>
                <a:lnTo>
                  <a:pt x="4325429" y="25590"/>
                </a:lnTo>
                <a:lnTo>
                  <a:pt x="4344154" y="53363"/>
                </a:lnTo>
                <a:lnTo>
                  <a:pt x="4351020" y="87375"/>
                </a:lnTo>
                <a:lnTo>
                  <a:pt x="4351020" y="436879"/>
                </a:lnTo>
                <a:lnTo>
                  <a:pt x="4344154" y="470892"/>
                </a:lnTo>
                <a:lnTo>
                  <a:pt x="4325429" y="498665"/>
                </a:lnTo>
                <a:lnTo>
                  <a:pt x="4297656" y="517390"/>
                </a:lnTo>
                <a:lnTo>
                  <a:pt x="4263644" y="524255"/>
                </a:lnTo>
                <a:lnTo>
                  <a:pt x="87375" y="524255"/>
                </a:lnTo>
                <a:lnTo>
                  <a:pt x="53363" y="517390"/>
                </a:lnTo>
                <a:lnTo>
                  <a:pt x="25590" y="498665"/>
                </a:lnTo>
                <a:lnTo>
                  <a:pt x="6865" y="470892"/>
                </a:lnTo>
                <a:lnTo>
                  <a:pt x="0" y="436879"/>
                </a:lnTo>
                <a:lnTo>
                  <a:pt x="0" y="87375"/>
                </a:lnTo>
                <a:close/>
              </a:path>
            </a:pathLst>
          </a:custGeom>
          <a:ln w="12700">
            <a:solidFill>
              <a:srgbClr val="172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842386" y="4990338"/>
            <a:ext cx="3660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indent="-1473835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latin typeface="Microsoft Sans Serif"/>
                <a:cs typeface="Microsoft Sans Serif"/>
              </a:rPr>
              <a:t>The Central Phytosanitary Laboratory, </a:t>
            </a:r>
          </a:p>
          <a:p>
            <a:pPr marR="5715" indent="-1473835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latin typeface="Microsoft Sans Serif"/>
                <a:cs typeface="Microsoft Sans Serif"/>
              </a:rPr>
              <a:t>regional </a:t>
            </a:r>
            <a:r>
              <a:rPr lang="en-US" sz="1200" dirty="0" err="1">
                <a:latin typeface="Microsoft Sans Serif"/>
                <a:cs typeface="Microsoft Sans Serif"/>
              </a:rPr>
              <a:t>phytosanitary</a:t>
            </a:r>
            <a:r>
              <a:rPr lang="en-US" sz="1200" dirty="0">
                <a:latin typeface="Microsoft Sans Serif"/>
                <a:cs typeface="Microsoft Sans Serif"/>
              </a:rPr>
              <a:t> laboratories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496311" y="5664708"/>
            <a:ext cx="4351020" cy="462280"/>
          </a:xfrm>
          <a:custGeom>
            <a:avLst/>
            <a:gdLst/>
            <a:ahLst/>
            <a:cxnLst/>
            <a:rect l="l" t="t" r="r" b="b"/>
            <a:pathLst>
              <a:path w="4351020" h="462279">
                <a:moveTo>
                  <a:pt x="0" y="76961"/>
                </a:moveTo>
                <a:lnTo>
                  <a:pt x="6042" y="47004"/>
                </a:lnTo>
                <a:lnTo>
                  <a:pt x="22526" y="22540"/>
                </a:lnTo>
                <a:lnTo>
                  <a:pt x="46988" y="6047"/>
                </a:lnTo>
                <a:lnTo>
                  <a:pt x="76962" y="0"/>
                </a:lnTo>
                <a:lnTo>
                  <a:pt x="4274058" y="0"/>
                </a:lnTo>
                <a:lnTo>
                  <a:pt x="4304031" y="6047"/>
                </a:lnTo>
                <a:lnTo>
                  <a:pt x="4328493" y="22540"/>
                </a:lnTo>
                <a:lnTo>
                  <a:pt x="4344977" y="47004"/>
                </a:lnTo>
                <a:lnTo>
                  <a:pt x="4351020" y="76961"/>
                </a:lnTo>
                <a:lnTo>
                  <a:pt x="4351020" y="384809"/>
                </a:lnTo>
                <a:lnTo>
                  <a:pt x="4344977" y="414767"/>
                </a:lnTo>
                <a:lnTo>
                  <a:pt x="4328493" y="439231"/>
                </a:lnTo>
                <a:lnTo>
                  <a:pt x="4304031" y="455724"/>
                </a:lnTo>
                <a:lnTo>
                  <a:pt x="4274058" y="461771"/>
                </a:lnTo>
                <a:lnTo>
                  <a:pt x="76962" y="461771"/>
                </a:lnTo>
                <a:lnTo>
                  <a:pt x="46988" y="455724"/>
                </a:lnTo>
                <a:lnTo>
                  <a:pt x="22526" y="439231"/>
                </a:lnTo>
                <a:lnTo>
                  <a:pt x="6042" y="414767"/>
                </a:lnTo>
                <a:lnTo>
                  <a:pt x="0" y="384809"/>
                </a:lnTo>
                <a:lnTo>
                  <a:pt x="0" y="76961"/>
                </a:lnTo>
                <a:close/>
              </a:path>
            </a:pathLst>
          </a:custGeom>
          <a:ln w="12700">
            <a:solidFill>
              <a:srgbClr val="172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653031" y="5789472"/>
            <a:ext cx="405256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latin typeface="Microsoft Sans Serif"/>
                <a:cs typeface="Microsoft Sans Serif"/>
              </a:rPr>
              <a:t>Odesa and Uzhhorod control and toxicological laboratories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262871" y="5734811"/>
            <a:ext cx="2798445" cy="494030"/>
          </a:xfrm>
          <a:custGeom>
            <a:avLst/>
            <a:gdLst/>
            <a:ahLst/>
            <a:cxnLst/>
            <a:rect l="l" t="t" r="r" b="b"/>
            <a:pathLst>
              <a:path w="2798445" h="494029">
                <a:moveTo>
                  <a:pt x="0" y="82296"/>
                </a:moveTo>
                <a:lnTo>
                  <a:pt x="6465" y="50261"/>
                </a:lnTo>
                <a:lnTo>
                  <a:pt x="24098" y="24103"/>
                </a:lnTo>
                <a:lnTo>
                  <a:pt x="50256" y="6466"/>
                </a:lnTo>
                <a:lnTo>
                  <a:pt x="82296" y="0"/>
                </a:lnTo>
                <a:lnTo>
                  <a:pt x="2715768" y="0"/>
                </a:lnTo>
                <a:lnTo>
                  <a:pt x="2747807" y="6466"/>
                </a:lnTo>
                <a:lnTo>
                  <a:pt x="2773965" y="24103"/>
                </a:lnTo>
                <a:lnTo>
                  <a:pt x="2791598" y="50261"/>
                </a:lnTo>
                <a:lnTo>
                  <a:pt x="2798063" y="82296"/>
                </a:lnTo>
                <a:lnTo>
                  <a:pt x="2798063" y="411480"/>
                </a:lnTo>
                <a:lnTo>
                  <a:pt x="2791598" y="443514"/>
                </a:lnTo>
                <a:lnTo>
                  <a:pt x="2773965" y="469672"/>
                </a:lnTo>
                <a:lnTo>
                  <a:pt x="2747807" y="487309"/>
                </a:lnTo>
                <a:lnTo>
                  <a:pt x="2715768" y="493775"/>
                </a:lnTo>
                <a:lnTo>
                  <a:pt x="82296" y="493775"/>
                </a:lnTo>
                <a:lnTo>
                  <a:pt x="50256" y="487309"/>
                </a:lnTo>
                <a:lnTo>
                  <a:pt x="24098" y="469672"/>
                </a:lnTo>
                <a:lnTo>
                  <a:pt x="6465" y="443514"/>
                </a:lnTo>
                <a:lnTo>
                  <a:pt x="0" y="411480"/>
                </a:lnTo>
                <a:lnTo>
                  <a:pt x="0" y="82296"/>
                </a:lnTo>
                <a:close/>
              </a:path>
            </a:pathLst>
          </a:custGeom>
          <a:ln w="12700">
            <a:solidFill>
              <a:srgbClr val="172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9474834" y="5739180"/>
            <a:ext cx="237553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000" dirty="0">
                <a:latin typeface="Microsoft Sans Serif"/>
                <a:cs typeface="Microsoft Sans Serif"/>
              </a:rPr>
              <a:t>State enterprise "Kyiv Regional Production and Technical Center of Standardization, Metrology and Product Quality"</a:t>
            </a:r>
            <a:endParaRPr sz="1000" dirty="0">
              <a:latin typeface="Microsoft Sans Serif"/>
              <a:cs typeface="Microsoft Sans Serif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502666" y="4436109"/>
            <a:ext cx="1386205" cy="285750"/>
            <a:chOff x="502666" y="4436109"/>
            <a:chExt cx="1386205" cy="285750"/>
          </a:xfrm>
        </p:grpSpPr>
        <p:sp>
          <p:nvSpPr>
            <p:cNvPr id="54" name="object 54"/>
            <p:cNvSpPr/>
            <p:nvPr/>
          </p:nvSpPr>
          <p:spPr>
            <a:xfrm>
              <a:off x="509016" y="4442459"/>
              <a:ext cx="1373505" cy="273050"/>
            </a:xfrm>
            <a:custGeom>
              <a:avLst/>
              <a:gdLst/>
              <a:ahLst/>
              <a:cxnLst/>
              <a:rect l="l" t="t" r="r" b="b"/>
              <a:pathLst>
                <a:path w="1373505" h="273050">
                  <a:moveTo>
                    <a:pt x="1327658" y="0"/>
                  </a:moveTo>
                  <a:lnTo>
                    <a:pt x="45465" y="0"/>
                  </a:lnTo>
                  <a:lnTo>
                    <a:pt x="27769" y="3567"/>
                  </a:lnTo>
                  <a:lnTo>
                    <a:pt x="13317" y="13303"/>
                  </a:lnTo>
                  <a:lnTo>
                    <a:pt x="3573" y="27753"/>
                  </a:lnTo>
                  <a:lnTo>
                    <a:pt x="0" y="45465"/>
                  </a:lnTo>
                  <a:lnTo>
                    <a:pt x="0" y="227329"/>
                  </a:lnTo>
                  <a:lnTo>
                    <a:pt x="3573" y="245042"/>
                  </a:lnTo>
                  <a:lnTo>
                    <a:pt x="13317" y="259492"/>
                  </a:lnTo>
                  <a:lnTo>
                    <a:pt x="27769" y="269228"/>
                  </a:lnTo>
                  <a:lnTo>
                    <a:pt x="45465" y="272795"/>
                  </a:lnTo>
                  <a:lnTo>
                    <a:pt x="1327658" y="272795"/>
                  </a:lnTo>
                  <a:lnTo>
                    <a:pt x="1345370" y="269228"/>
                  </a:lnTo>
                  <a:lnTo>
                    <a:pt x="1359820" y="259492"/>
                  </a:lnTo>
                  <a:lnTo>
                    <a:pt x="1369556" y="245042"/>
                  </a:lnTo>
                  <a:lnTo>
                    <a:pt x="1373123" y="227329"/>
                  </a:lnTo>
                  <a:lnTo>
                    <a:pt x="1373123" y="45465"/>
                  </a:lnTo>
                  <a:lnTo>
                    <a:pt x="1369556" y="27753"/>
                  </a:lnTo>
                  <a:lnTo>
                    <a:pt x="1359820" y="13303"/>
                  </a:lnTo>
                  <a:lnTo>
                    <a:pt x="1345370" y="3567"/>
                  </a:lnTo>
                  <a:lnTo>
                    <a:pt x="132765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09016" y="4442459"/>
              <a:ext cx="1373505" cy="273050"/>
            </a:xfrm>
            <a:custGeom>
              <a:avLst/>
              <a:gdLst/>
              <a:ahLst/>
              <a:cxnLst/>
              <a:rect l="l" t="t" r="r" b="b"/>
              <a:pathLst>
                <a:path w="1373505" h="273050">
                  <a:moveTo>
                    <a:pt x="0" y="45465"/>
                  </a:moveTo>
                  <a:lnTo>
                    <a:pt x="3573" y="27753"/>
                  </a:lnTo>
                  <a:lnTo>
                    <a:pt x="13317" y="13303"/>
                  </a:lnTo>
                  <a:lnTo>
                    <a:pt x="27769" y="3567"/>
                  </a:lnTo>
                  <a:lnTo>
                    <a:pt x="45465" y="0"/>
                  </a:lnTo>
                  <a:lnTo>
                    <a:pt x="1327658" y="0"/>
                  </a:lnTo>
                  <a:lnTo>
                    <a:pt x="1345370" y="3567"/>
                  </a:lnTo>
                  <a:lnTo>
                    <a:pt x="1359820" y="13303"/>
                  </a:lnTo>
                  <a:lnTo>
                    <a:pt x="1369556" y="27753"/>
                  </a:lnTo>
                  <a:lnTo>
                    <a:pt x="1373123" y="45465"/>
                  </a:lnTo>
                  <a:lnTo>
                    <a:pt x="1373123" y="227329"/>
                  </a:lnTo>
                  <a:lnTo>
                    <a:pt x="1369556" y="245042"/>
                  </a:lnTo>
                  <a:lnTo>
                    <a:pt x="1359820" y="259492"/>
                  </a:lnTo>
                  <a:lnTo>
                    <a:pt x="1345370" y="269228"/>
                  </a:lnTo>
                  <a:lnTo>
                    <a:pt x="1327658" y="272795"/>
                  </a:lnTo>
                  <a:lnTo>
                    <a:pt x="45465" y="272795"/>
                  </a:lnTo>
                  <a:lnTo>
                    <a:pt x="27769" y="269228"/>
                  </a:lnTo>
                  <a:lnTo>
                    <a:pt x="13317" y="259492"/>
                  </a:lnTo>
                  <a:lnTo>
                    <a:pt x="3573" y="245042"/>
                  </a:lnTo>
                  <a:lnTo>
                    <a:pt x="0" y="227329"/>
                  </a:lnTo>
                  <a:lnTo>
                    <a:pt x="0" y="45465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522024" y="4487672"/>
            <a:ext cx="134747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"/>
              </a:spcBef>
            </a:pPr>
            <a:r>
              <a:rPr lang="en-US" sz="1000" spc="-105" dirty="0">
                <a:latin typeface="Microsoft Sans Serif"/>
                <a:cs typeface="Microsoft Sans Serif"/>
              </a:rPr>
              <a:t>West </a:t>
            </a:r>
            <a:r>
              <a:rPr lang="en-US" sz="1000" spc="-125" dirty="0">
                <a:latin typeface="Microsoft Sans Serif"/>
                <a:cs typeface="Microsoft Sans Serif"/>
              </a:rPr>
              <a:t>IMASSUFSCPSB</a:t>
            </a:r>
            <a:endParaRPr sz="1000" dirty="0">
              <a:latin typeface="Microsoft Sans Serif"/>
              <a:cs typeface="Microsoft Sans Serif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502666" y="4798821"/>
            <a:ext cx="1386205" cy="284480"/>
            <a:chOff x="502666" y="4798821"/>
            <a:chExt cx="1386205" cy="284480"/>
          </a:xfrm>
        </p:grpSpPr>
        <p:sp>
          <p:nvSpPr>
            <p:cNvPr id="58" name="object 58"/>
            <p:cNvSpPr/>
            <p:nvPr/>
          </p:nvSpPr>
          <p:spPr>
            <a:xfrm>
              <a:off x="509016" y="4805171"/>
              <a:ext cx="1373505" cy="271780"/>
            </a:xfrm>
            <a:custGeom>
              <a:avLst/>
              <a:gdLst/>
              <a:ahLst/>
              <a:cxnLst/>
              <a:rect l="l" t="t" r="r" b="b"/>
              <a:pathLst>
                <a:path w="1373505" h="271779">
                  <a:moveTo>
                    <a:pt x="1327911" y="0"/>
                  </a:moveTo>
                  <a:lnTo>
                    <a:pt x="45212" y="0"/>
                  </a:lnTo>
                  <a:lnTo>
                    <a:pt x="27614" y="3546"/>
                  </a:lnTo>
                  <a:lnTo>
                    <a:pt x="13242" y="13223"/>
                  </a:lnTo>
                  <a:lnTo>
                    <a:pt x="3553" y="27592"/>
                  </a:lnTo>
                  <a:lnTo>
                    <a:pt x="0" y="45211"/>
                  </a:lnTo>
                  <a:lnTo>
                    <a:pt x="0" y="226059"/>
                  </a:lnTo>
                  <a:lnTo>
                    <a:pt x="3553" y="243679"/>
                  </a:lnTo>
                  <a:lnTo>
                    <a:pt x="13242" y="258048"/>
                  </a:lnTo>
                  <a:lnTo>
                    <a:pt x="27614" y="267725"/>
                  </a:lnTo>
                  <a:lnTo>
                    <a:pt x="45212" y="271271"/>
                  </a:lnTo>
                  <a:lnTo>
                    <a:pt x="1327911" y="271271"/>
                  </a:lnTo>
                  <a:lnTo>
                    <a:pt x="1345531" y="267725"/>
                  </a:lnTo>
                  <a:lnTo>
                    <a:pt x="1359900" y="258048"/>
                  </a:lnTo>
                  <a:lnTo>
                    <a:pt x="1369577" y="243679"/>
                  </a:lnTo>
                  <a:lnTo>
                    <a:pt x="1373123" y="226059"/>
                  </a:lnTo>
                  <a:lnTo>
                    <a:pt x="1373123" y="45211"/>
                  </a:lnTo>
                  <a:lnTo>
                    <a:pt x="1369577" y="27592"/>
                  </a:lnTo>
                  <a:lnTo>
                    <a:pt x="1359900" y="13223"/>
                  </a:lnTo>
                  <a:lnTo>
                    <a:pt x="1345531" y="3546"/>
                  </a:lnTo>
                  <a:lnTo>
                    <a:pt x="132791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09016" y="4805171"/>
              <a:ext cx="1373505" cy="271780"/>
            </a:xfrm>
            <a:custGeom>
              <a:avLst/>
              <a:gdLst/>
              <a:ahLst/>
              <a:cxnLst/>
              <a:rect l="l" t="t" r="r" b="b"/>
              <a:pathLst>
                <a:path w="1373505" h="271779">
                  <a:moveTo>
                    <a:pt x="0" y="45211"/>
                  </a:moveTo>
                  <a:lnTo>
                    <a:pt x="3553" y="27592"/>
                  </a:lnTo>
                  <a:lnTo>
                    <a:pt x="13242" y="13223"/>
                  </a:lnTo>
                  <a:lnTo>
                    <a:pt x="27614" y="3546"/>
                  </a:lnTo>
                  <a:lnTo>
                    <a:pt x="45212" y="0"/>
                  </a:lnTo>
                  <a:lnTo>
                    <a:pt x="1327911" y="0"/>
                  </a:lnTo>
                  <a:lnTo>
                    <a:pt x="1345531" y="3546"/>
                  </a:lnTo>
                  <a:lnTo>
                    <a:pt x="1359900" y="13223"/>
                  </a:lnTo>
                  <a:lnTo>
                    <a:pt x="1369577" y="27592"/>
                  </a:lnTo>
                  <a:lnTo>
                    <a:pt x="1373123" y="45211"/>
                  </a:lnTo>
                  <a:lnTo>
                    <a:pt x="1373123" y="226059"/>
                  </a:lnTo>
                  <a:lnTo>
                    <a:pt x="1369577" y="243679"/>
                  </a:lnTo>
                  <a:lnTo>
                    <a:pt x="1359900" y="258048"/>
                  </a:lnTo>
                  <a:lnTo>
                    <a:pt x="1345531" y="267725"/>
                  </a:lnTo>
                  <a:lnTo>
                    <a:pt x="1327911" y="271271"/>
                  </a:lnTo>
                  <a:lnTo>
                    <a:pt x="45212" y="271271"/>
                  </a:lnTo>
                  <a:lnTo>
                    <a:pt x="27614" y="267725"/>
                  </a:lnTo>
                  <a:lnTo>
                    <a:pt x="13242" y="258048"/>
                  </a:lnTo>
                  <a:lnTo>
                    <a:pt x="3553" y="243679"/>
                  </a:lnTo>
                  <a:lnTo>
                    <a:pt x="0" y="226059"/>
                  </a:lnTo>
                  <a:lnTo>
                    <a:pt x="0" y="45211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521987" y="4850129"/>
            <a:ext cx="134747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"/>
              </a:spcBef>
            </a:pPr>
            <a:r>
              <a:rPr lang="en-US" sz="1000" spc="-105" dirty="0">
                <a:latin typeface="Microsoft Sans Serif"/>
                <a:cs typeface="Microsoft Sans Serif"/>
              </a:rPr>
              <a:t>East </a:t>
            </a:r>
            <a:r>
              <a:rPr lang="en-US" sz="1000" spc="-125" dirty="0">
                <a:latin typeface="Microsoft Sans Serif"/>
                <a:cs typeface="Microsoft Sans Serif"/>
              </a:rPr>
              <a:t>IMASSUFSCPSB</a:t>
            </a:r>
            <a:endParaRPr sz="1000" dirty="0">
              <a:latin typeface="Microsoft Sans Serif"/>
              <a:cs typeface="Microsoft Sans Serif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487426" y="5170678"/>
            <a:ext cx="1401445" cy="285750"/>
            <a:chOff x="487426" y="5170678"/>
            <a:chExt cx="1401445" cy="285750"/>
          </a:xfrm>
        </p:grpSpPr>
        <p:sp>
          <p:nvSpPr>
            <p:cNvPr id="62" name="object 62"/>
            <p:cNvSpPr/>
            <p:nvPr/>
          </p:nvSpPr>
          <p:spPr>
            <a:xfrm>
              <a:off x="493776" y="5177028"/>
              <a:ext cx="1388745" cy="273050"/>
            </a:xfrm>
            <a:custGeom>
              <a:avLst/>
              <a:gdLst/>
              <a:ahLst/>
              <a:cxnLst/>
              <a:rect l="l" t="t" r="r" b="b"/>
              <a:pathLst>
                <a:path w="1388745" h="273050">
                  <a:moveTo>
                    <a:pt x="1342898" y="0"/>
                  </a:moveTo>
                  <a:lnTo>
                    <a:pt x="45465" y="0"/>
                  </a:lnTo>
                  <a:lnTo>
                    <a:pt x="27769" y="3567"/>
                  </a:lnTo>
                  <a:lnTo>
                    <a:pt x="13317" y="13303"/>
                  </a:lnTo>
                  <a:lnTo>
                    <a:pt x="3573" y="27753"/>
                  </a:lnTo>
                  <a:lnTo>
                    <a:pt x="0" y="45466"/>
                  </a:lnTo>
                  <a:lnTo>
                    <a:pt x="0" y="227330"/>
                  </a:lnTo>
                  <a:lnTo>
                    <a:pt x="3573" y="245042"/>
                  </a:lnTo>
                  <a:lnTo>
                    <a:pt x="13317" y="259492"/>
                  </a:lnTo>
                  <a:lnTo>
                    <a:pt x="27769" y="269228"/>
                  </a:lnTo>
                  <a:lnTo>
                    <a:pt x="45465" y="272796"/>
                  </a:lnTo>
                  <a:lnTo>
                    <a:pt x="1342898" y="272796"/>
                  </a:lnTo>
                  <a:lnTo>
                    <a:pt x="1360610" y="269228"/>
                  </a:lnTo>
                  <a:lnTo>
                    <a:pt x="1375060" y="259492"/>
                  </a:lnTo>
                  <a:lnTo>
                    <a:pt x="1384796" y="245042"/>
                  </a:lnTo>
                  <a:lnTo>
                    <a:pt x="1388364" y="227330"/>
                  </a:lnTo>
                  <a:lnTo>
                    <a:pt x="1388364" y="45466"/>
                  </a:lnTo>
                  <a:lnTo>
                    <a:pt x="1384796" y="27753"/>
                  </a:lnTo>
                  <a:lnTo>
                    <a:pt x="1375060" y="13303"/>
                  </a:lnTo>
                  <a:lnTo>
                    <a:pt x="1360610" y="3567"/>
                  </a:lnTo>
                  <a:lnTo>
                    <a:pt x="134289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93776" y="5177028"/>
              <a:ext cx="1388745" cy="273050"/>
            </a:xfrm>
            <a:custGeom>
              <a:avLst/>
              <a:gdLst/>
              <a:ahLst/>
              <a:cxnLst/>
              <a:rect l="l" t="t" r="r" b="b"/>
              <a:pathLst>
                <a:path w="1388745" h="273050">
                  <a:moveTo>
                    <a:pt x="0" y="45466"/>
                  </a:moveTo>
                  <a:lnTo>
                    <a:pt x="3573" y="27753"/>
                  </a:lnTo>
                  <a:lnTo>
                    <a:pt x="13317" y="13303"/>
                  </a:lnTo>
                  <a:lnTo>
                    <a:pt x="27769" y="3567"/>
                  </a:lnTo>
                  <a:lnTo>
                    <a:pt x="45465" y="0"/>
                  </a:lnTo>
                  <a:lnTo>
                    <a:pt x="1342898" y="0"/>
                  </a:lnTo>
                  <a:lnTo>
                    <a:pt x="1360610" y="3567"/>
                  </a:lnTo>
                  <a:lnTo>
                    <a:pt x="1375060" y="13303"/>
                  </a:lnTo>
                  <a:lnTo>
                    <a:pt x="1384796" y="27753"/>
                  </a:lnTo>
                  <a:lnTo>
                    <a:pt x="1388364" y="45466"/>
                  </a:lnTo>
                  <a:lnTo>
                    <a:pt x="1388364" y="227330"/>
                  </a:lnTo>
                  <a:lnTo>
                    <a:pt x="1384796" y="245042"/>
                  </a:lnTo>
                  <a:lnTo>
                    <a:pt x="1375060" y="259492"/>
                  </a:lnTo>
                  <a:lnTo>
                    <a:pt x="1360610" y="269228"/>
                  </a:lnTo>
                  <a:lnTo>
                    <a:pt x="1342898" y="272796"/>
                  </a:lnTo>
                  <a:lnTo>
                    <a:pt x="45465" y="272796"/>
                  </a:lnTo>
                  <a:lnTo>
                    <a:pt x="27769" y="269228"/>
                  </a:lnTo>
                  <a:lnTo>
                    <a:pt x="13317" y="259492"/>
                  </a:lnTo>
                  <a:lnTo>
                    <a:pt x="3573" y="245042"/>
                  </a:lnTo>
                  <a:lnTo>
                    <a:pt x="0" y="227330"/>
                  </a:lnTo>
                  <a:lnTo>
                    <a:pt x="0" y="45466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506784" y="5223128"/>
            <a:ext cx="13627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5"/>
              </a:spcBef>
            </a:pPr>
            <a:r>
              <a:rPr lang="en-US" sz="1000" spc="-105" dirty="0">
                <a:latin typeface="Microsoft Sans Serif"/>
                <a:cs typeface="Microsoft Sans Serif"/>
              </a:rPr>
              <a:t>South </a:t>
            </a:r>
            <a:r>
              <a:rPr lang="en-US" sz="1000" spc="-125" dirty="0">
                <a:latin typeface="Microsoft Sans Serif"/>
                <a:cs typeface="Microsoft Sans Serif"/>
              </a:rPr>
              <a:t>IMASSUFSCPSB</a:t>
            </a:r>
            <a:endParaRPr sz="1000" dirty="0">
              <a:latin typeface="Microsoft Sans Serif"/>
              <a:cs typeface="Microsoft Sans Serif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487426" y="5533390"/>
            <a:ext cx="1401445" cy="285750"/>
            <a:chOff x="487426" y="5533390"/>
            <a:chExt cx="1401445" cy="285750"/>
          </a:xfrm>
        </p:grpSpPr>
        <p:sp>
          <p:nvSpPr>
            <p:cNvPr id="66" name="object 66"/>
            <p:cNvSpPr/>
            <p:nvPr/>
          </p:nvSpPr>
          <p:spPr>
            <a:xfrm>
              <a:off x="493776" y="5539740"/>
              <a:ext cx="1388745" cy="273050"/>
            </a:xfrm>
            <a:custGeom>
              <a:avLst/>
              <a:gdLst/>
              <a:ahLst/>
              <a:cxnLst/>
              <a:rect l="l" t="t" r="r" b="b"/>
              <a:pathLst>
                <a:path w="1388745" h="273050">
                  <a:moveTo>
                    <a:pt x="1342898" y="0"/>
                  </a:moveTo>
                  <a:lnTo>
                    <a:pt x="45465" y="0"/>
                  </a:lnTo>
                  <a:lnTo>
                    <a:pt x="27769" y="3567"/>
                  </a:lnTo>
                  <a:lnTo>
                    <a:pt x="13317" y="13303"/>
                  </a:lnTo>
                  <a:lnTo>
                    <a:pt x="3573" y="27753"/>
                  </a:lnTo>
                  <a:lnTo>
                    <a:pt x="0" y="45466"/>
                  </a:lnTo>
                  <a:lnTo>
                    <a:pt x="0" y="227330"/>
                  </a:lnTo>
                  <a:lnTo>
                    <a:pt x="3573" y="245026"/>
                  </a:lnTo>
                  <a:lnTo>
                    <a:pt x="13317" y="259478"/>
                  </a:lnTo>
                  <a:lnTo>
                    <a:pt x="27769" y="269222"/>
                  </a:lnTo>
                  <a:lnTo>
                    <a:pt x="45465" y="272796"/>
                  </a:lnTo>
                  <a:lnTo>
                    <a:pt x="1342898" y="272796"/>
                  </a:lnTo>
                  <a:lnTo>
                    <a:pt x="1360610" y="269222"/>
                  </a:lnTo>
                  <a:lnTo>
                    <a:pt x="1375060" y="259478"/>
                  </a:lnTo>
                  <a:lnTo>
                    <a:pt x="1384796" y="245026"/>
                  </a:lnTo>
                  <a:lnTo>
                    <a:pt x="1388364" y="227330"/>
                  </a:lnTo>
                  <a:lnTo>
                    <a:pt x="1388364" y="45466"/>
                  </a:lnTo>
                  <a:lnTo>
                    <a:pt x="1384796" y="27753"/>
                  </a:lnTo>
                  <a:lnTo>
                    <a:pt x="1375060" y="13303"/>
                  </a:lnTo>
                  <a:lnTo>
                    <a:pt x="1360610" y="3567"/>
                  </a:lnTo>
                  <a:lnTo>
                    <a:pt x="134289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93776" y="5539740"/>
              <a:ext cx="1388745" cy="273050"/>
            </a:xfrm>
            <a:custGeom>
              <a:avLst/>
              <a:gdLst/>
              <a:ahLst/>
              <a:cxnLst/>
              <a:rect l="l" t="t" r="r" b="b"/>
              <a:pathLst>
                <a:path w="1388745" h="273050">
                  <a:moveTo>
                    <a:pt x="0" y="45466"/>
                  </a:moveTo>
                  <a:lnTo>
                    <a:pt x="3573" y="27753"/>
                  </a:lnTo>
                  <a:lnTo>
                    <a:pt x="13317" y="13303"/>
                  </a:lnTo>
                  <a:lnTo>
                    <a:pt x="27769" y="3567"/>
                  </a:lnTo>
                  <a:lnTo>
                    <a:pt x="45465" y="0"/>
                  </a:lnTo>
                  <a:lnTo>
                    <a:pt x="1342898" y="0"/>
                  </a:lnTo>
                  <a:lnTo>
                    <a:pt x="1360610" y="3567"/>
                  </a:lnTo>
                  <a:lnTo>
                    <a:pt x="1375060" y="13303"/>
                  </a:lnTo>
                  <a:lnTo>
                    <a:pt x="1384796" y="27753"/>
                  </a:lnTo>
                  <a:lnTo>
                    <a:pt x="1388364" y="45466"/>
                  </a:lnTo>
                  <a:lnTo>
                    <a:pt x="1388364" y="227330"/>
                  </a:lnTo>
                  <a:lnTo>
                    <a:pt x="1384796" y="245026"/>
                  </a:lnTo>
                  <a:lnTo>
                    <a:pt x="1375060" y="259478"/>
                  </a:lnTo>
                  <a:lnTo>
                    <a:pt x="1360610" y="269222"/>
                  </a:lnTo>
                  <a:lnTo>
                    <a:pt x="1342898" y="272796"/>
                  </a:lnTo>
                  <a:lnTo>
                    <a:pt x="45465" y="272796"/>
                  </a:lnTo>
                  <a:lnTo>
                    <a:pt x="27769" y="269222"/>
                  </a:lnTo>
                  <a:lnTo>
                    <a:pt x="13317" y="259478"/>
                  </a:lnTo>
                  <a:lnTo>
                    <a:pt x="3573" y="245026"/>
                  </a:lnTo>
                  <a:lnTo>
                    <a:pt x="0" y="227330"/>
                  </a:lnTo>
                  <a:lnTo>
                    <a:pt x="0" y="45466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506784" y="5585256"/>
            <a:ext cx="13627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5"/>
              </a:spcBef>
            </a:pPr>
            <a:r>
              <a:rPr lang="en-US" sz="1000" spc="-100" dirty="0">
                <a:latin typeface="Microsoft Sans Serif"/>
                <a:cs typeface="Microsoft Sans Serif"/>
              </a:rPr>
              <a:t>North </a:t>
            </a:r>
            <a:r>
              <a:rPr lang="en-US" sz="1000" spc="-125" dirty="0">
                <a:latin typeface="Microsoft Sans Serif"/>
                <a:cs typeface="Microsoft Sans Serif"/>
              </a:rPr>
              <a:t>IMASSUFSCPSB</a:t>
            </a:r>
            <a:endParaRPr sz="1000" dirty="0">
              <a:latin typeface="Microsoft Sans Serif"/>
              <a:cs typeface="Microsoft Sans Serif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2312770" y="2212847"/>
            <a:ext cx="9748547" cy="3776472"/>
            <a:chOff x="2312770" y="2212847"/>
            <a:chExt cx="9748547" cy="3776472"/>
          </a:xfrm>
        </p:grpSpPr>
        <p:sp>
          <p:nvSpPr>
            <p:cNvPr id="70" name="object 70"/>
            <p:cNvSpPr/>
            <p:nvPr/>
          </p:nvSpPr>
          <p:spPr>
            <a:xfrm>
              <a:off x="2313432" y="2308860"/>
              <a:ext cx="0" cy="3597910"/>
            </a:xfrm>
            <a:custGeom>
              <a:avLst/>
              <a:gdLst/>
              <a:ahLst/>
              <a:cxnLst/>
              <a:rect l="l" t="t" r="r" b="b"/>
              <a:pathLst>
                <a:path h="3597910">
                  <a:moveTo>
                    <a:pt x="0" y="0"/>
                  </a:moveTo>
                  <a:lnTo>
                    <a:pt x="0" y="3597541"/>
                  </a:lnTo>
                </a:path>
              </a:pathLst>
            </a:custGeom>
            <a:ln w="6350">
              <a:solidFill>
                <a:srgbClr val="0D4A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12770" y="5867399"/>
              <a:ext cx="182018" cy="84073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13432" y="5105400"/>
              <a:ext cx="170687" cy="76200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9116567" y="2212848"/>
              <a:ext cx="0" cy="3739515"/>
            </a:xfrm>
            <a:custGeom>
              <a:avLst/>
              <a:gdLst/>
              <a:ahLst/>
              <a:cxnLst/>
              <a:rect l="l" t="t" r="r" b="b"/>
              <a:pathLst>
                <a:path h="3739515">
                  <a:moveTo>
                    <a:pt x="0" y="0"/>
                  </a:moveTo>
                  <a:lnTo>
                    <a:pt x="0" y="3739349"/>
                  </a:lnTo>
                </a:path>
              </a:pathLst>
            </a:custGeom>
            <a:ln w="6350">
              <a:solidFill>
                <a:srgbClr val="0D4A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11996" y="5349240"/>
              <a:ext cx="126237" cy="76200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16567" y="4672583"/>
              <a:ext cx="126237" cy="76200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18091" y="4091940"/>
              <a:ext cx="126237" cy="76200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16567" y="3349752"/>
              <a:ext cx="126237" cy="76200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16567" y="2706624"/>
              <a:ext cx="126237" cy="76200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3429000" y="2212847"/>
              <a:ext cx="3421379" cy="314960"/>
            </a:xfrm>
            <a:custGeom>
              <a:avLst/>
              <a:gdLst/>
              <a:ahLst/>
              <a:cxnLst/>
              <a:rect l="l" t="t" r="r" b="b"/>
              <a:pathLst>
                <a:path w="3421379" h="314960">
                  <a:moveTo>
                    <a:pt x="76200" y="238252"/>
                  </a:moveTo>
                  <a:lnTo>
                    <a:pt x="44450" y="238252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238252"/>
                  </a:lnTo>
                  <a:lnTo>
                    <a:pt x="0" y="238252"/>
                  </a:lnTo>
                  <a:lnTo>
                    <a:pt x="38100" y="314452"/>
                  </a:lnTo>
                  <a:lnTo>
                    <a:pt x="69850" y="250952"/>
                  </a:lnTo>
                  <a:lnTo>
                    <a:pt x="76200" y="238252"/>
                  </a:lnTo>
                  <a:close/>
                </a:path>
                <a:path w="3421379" h="314960">
                  <a:moveTo>
                    <a:pt x="3421380" y="238252"/>
                  </a:moveTo>
                  <a:lnTo>
                    <a:pt x="3389630" y="238252"/>
                  </a:lnTo>
                  <a:lnTo>
                    <a:pt x="3389630" y="0"/>
                  </a:lnTo>
                  <a:lnTo>
                    <a:pt x="3376930" y="0"/>
                  </a:lnTo>
                  <a:lnTo>
                    <a:pt x="3376930" y="238252"/>
                  </a:lnTo>
                  <a:lnTo>
                    <a:pt x="3345180" y="238252"/>
                  </a:lnTo>
                  <a:lnTo>
                    <a:pt x="3383280" y="314452"/>
                  </a:lnTo>
                  <a:lnTo>
                    <a:pt x="3415030" y="250952"/>
                  </a:lnTo>
                  <a:lnTo>
                    <a:pt x="3421380" y="238252"/>
                  </a:lnTo>
                  <a:close/>
                </a:path>
              </a:pathLst>
            </a:custGeom>
            <a:solidFill>
              <a:srgbClr val="0D4A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497324" y="4155948"/>
              <a:ext cx="301625" cy="76200"/>
            </a:xfrm>
            <a:custGeom>
              <a:avLst/>
              <a:gdLst/>
              <a:ahLst/>
              <a:cxnLst/>
              <a:rect l="l" t="t" r="r" b="b"/>
              <a:pathLst>
                <a:path w="301625" h="76200">
                  <a:moveTo>
                    <a:pt x="101600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01600" y="44450"/>
                  </a:lnTo>
                  <a:lnTo>
                    <a:pt x="101600" y="31750"/>
                  </a:lnTo>
                  <a:close/>
                </a:path>
                <a:path w="301625" h="76200">
                  <a:moveTo>
                    <a:pt x="152400" y="31750"/>
                  </a:moveTo>
                  <a:lnTo>
                    <a:pt x="139700" y="31750"/>
                  </a:lnTo>
                  <a:lnTo>
                    <a:pt x="139700" y="44450"/>
                  </a:lnTo>
                  <a:lnTo>
                    <a:pt x="152400" y="44450"/>
                  </a:lnTo>
                  <a:lnTo>
                    <a:pt x="152400" y="31750"/>
                  </a:lnTo>
                  <a:close/>
                </a:path>
                <a:path w="301625" h="76200">
                  <a:moveTo>
                    <a:pt x="224916" y="0"/>
                  </a:moveTo>
                  <a:lnTo>
                    <a:pt x="224916" y="76200"/>
                  </a:lnTo>
                  <a:lnTo>
                    <a:pt x="288416" y="44450"/>
                  </a:lnTo>
                  <a:lnTo>
                    <a:pt x="237616" y="44450"/>
                  </a:lnTo>
                  <a:lnTo>
                    <a:pt x="237616" y="31750"/>
                  </a:lnTo>
                  <a:lnTo>
                    <a:pt x="288416" y="31750"/>
                  </a:lnTo>
                  <a:lnTo>
                    <a:pt x="224916" y="0"/>
                  </a:lnTo>
                  <a:close/>
                </a:path>
                <a:path w="301625" h="76200">
                  <a:moveTo>
                    <a:pt x="224916" y="31750"/>
                  </a:moveTo>
                  <a:lnTo>
                    <a:pt x="190500" y="31750"/>
                  </a:lnTo>
                  <a:lnTo>
                    <a:pt x="190500" y="44450"/>
                  </a:lnTo>
                  <a:lnTo>
                    <a:pt x="224916" y="44450"/>
                  </a:lnTo>
                  <a:lnTo>
                    <a:pt x="224916" y="31750"/>
                  </a:lnTo>
                  <a:close/>
                </a:path>
                <a:path w="301625" h="76200">
                  <a:moveTo>
                    <a:pt x="288416" y="31750"/>
                  </a:moveTo>
                  <a:lnTo>
                    <a:pt x="237616" y="31750"/>
                  </a:lnTo>
                  <a:lnTo>
                    <a:pt x="237616" y="44450"/>
                  </a:lnTo>
                  <a:lnTo>
                    <a:pt x="288416" y="44450"/>
                  </a:lnTo>
                  <a:lnTo>
                    <a:pt x="301116" y="38100"/>
                  </a:lnTo>
                  <a:lnTo>
                    <a:pt x="288416" y="31750"/>
                  </a:lnTo>
                  <a:close/>
                </a:path>
              </a:pathLst>
            </a:custGeom>
            <a:solidFill>
              <a:srgbClr val="0D4A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896100" y="3587496"/>
              <a:ext cx="0" cy="1457960"/>
            </a:xfrm>
            <a:custGeom>
              <a:avLst/>
              <a:gdLst/>
              <a:ahLst/>
              <a:cxnLst/>
              <a:rect l="l" t="t" r="r" b="b"/>
              <a:pathLst>
                <a:path h="1457960">
                  <a:moveTo>
                    <a:pt x="0" y="0"/>
                  </a:moveTo>
                  <a:lnTo>
                    <a:pt x="0" y="1457578"/>
                  </a:lnTo>
                </a:path>
              </a:pathLst>
            </a:custGeom>
            <a:ln w="6350">
              <a:solidFill>
                <a:srgbClr val="0D4A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93052" y="5006340"/>
              <a:ext cx="101980" cy="76200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900672" y="4155948"/>
              <a:ext cx="98044" cy="76200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968234" y="4552061"/>
              <a:ext cx="76200" cy="158495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11996" y="5913119"/>
              <a:ext cx="126237" cy="76200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9262872" y="5193792"/>
              <a:ext cx="2798445" cy="407034"/>
            </a:xfrm>
            <a:custGeom>
              <a:avLst/>
              <a:gdLst/>
              <a:ahLst/>
              <a:cxnLst/>
              <a:rect l="l" t="t" r="r" b="b"/>
              <a:pathLst>
                <a:path w="2798445" h="407035">
                  <a:moveTo>
                    <a:pt x="0" y="67817"/>
                  </a:moveTo>
                  <a:lnTo>
                    <a:pt x="5328" y="41415"/>
                  </a:lnTo>
                  <a:lnTo>
                    <a:pt x="19859" y="19859"/>
                  </a:lnTo>
                  <a:lnTo>
                    <a:pt x="41415" y="5328"/>
                  </a:lnTo>
                  <a:lnTo>
                    <a:pt x="67818" y="0"/>
                  </a:lnTo>
                  <a:lnTo>
                    <a:pt x="2730246" y="0"/>
                  </a:lnTo>
                  <a:lnTo>
                    <a:pt x="2756648" y="5328"/>
                  </a:lnTo>
                  <a:lnTo>
                    <a:pt x="2778204" y="19859"/>
                  </a:lnTo>
                  <a:lnTo>
                    <a:pt x="2792735" y="41415"/>
                  </a:lnTo>
                  <a:lnTo>
                    <a:pt x="2798063" y="67817"/>
                  </a:lnTo>
                  <a:lnTo>
                    <a:pt x="2798063" y="339089"/>
                  </a:lnTo>
                  <a:lnTo>
                    <a:pt x="2792735" y="365492"/>
                  </a:lnTo>
                  <a:lnTo>
                    <a:pt x="2778204" y="387048"/>
                  </a:lnTo>
                  <a:lnTo>
                    <a:pt x="2756648" y="401579"/>
                  </a:lnTo>
                  <a:lnTo>
                    <a:pt x="2730246" y="406907"/>
                  </a:lnTo>
                  <a:lnTo>
                    <a:pt x="67818" y="406907"/>
                  </a:lnTo>
                  <a:lnTo>
                    <a:pt x="41415" y="401579"/>
                  </a:lnTo>
                  <a:lnTo>
                    <a:pt x="19859" y="387048"/>
                  </a:lnTo>
                  <a:lnTo>
                    <a:pt x="5328" y="365492"/>
                  </a:lnTo>
                  <a:lnTo>
                    <a:pt x="0" y="339089"/>
                  </a:lnTo>
                  <a:lnTo>
                    <a:pt x="0" y="67817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9379186" y="5219781"/>
            <a:ext cx="2549796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000" dirty="0">
                <a:latin typeface="Microsoft Sans Serif"/>
                <a:cs typeface="Microsoft Sans Serif"/>
              </a:rPr>
              <a:t>State Enterprise "State Registers of Ukraine"</a:t>
            </a:r>
            <a:endParaRPr sz="1000" dirty="0">
              <a:latin typeface="Microsoft Sans Serif"/>
              <a:cs typeface="Microsoft Sans Serif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0" y="336791"/>
            <a:ext cx="2515870" cy="874394"/>
            <a:chOff x="0" y="336791"/>
            <a:chExt cx="2515870" cy="874394"/>
          </a:xfrm>
        </p:grpSpPr>
        <p:pic>
          <p:nvPicPr>
            <p:cNvPr id="91" name="object 9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336791"/>
              <a:ext cx="2515362" cy="874026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056" y="454151"/>
              <a:ext cx="370331" cy="664463"/>
            </a:xfrm>
            <a:prstGeom prst="rect">
              <a:avLst/>
            </a:prstGeom>
          </p:spPr>
        </p:pic>
      </p:grpSp>
      <p:sp>
        <p:nvSpPr>
          <p:cNvPr id="93" name="object 93"/>
          <p:cNvSpPr txBox="1"/>
          <p:nvPr/>
        </p:nvSpPr>
        <p:spPr>
          <a:xfrm>
            <a:off x="513671" y="589151"/>
            <a:ext cx="180022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000" dirty="0">
                <a:solidFill>
                  <a:srgbClr val="FFFFFF"/>
                </a:solidFill>
                <a:latin typeface="Times New Roman"/>
                <a:cs typeface="Times New Roman"/>
              </a:rPr>
              <a:t>State Service of Ukraine on Food Safety and Consumer Protection</a:t>
            </a:r>
            <a:endParaRPr lang="en-US" sz="1000" dirty="0">
              <a:latin typeface="Times New Roman"/>
              <a:cs typeface="Times New Roman"/>
            </a:endParaRPr>
          </a:p>
        </p:txBody>
      </p:sp>
      <p:pic>
        <p:nvPicPr>
          <p:cNvPr id="95" name="object 72">
            <a:extLst>
              <a:ext uri="{FF2B5EF4-FFF2-40B4-BE49-F238E27FC236}">
                <a16:creationId xmlns:a16="http://schemas.microsoft.com/office/drawing/2014/main" id="{C7539665-5973-A051-A668-5549277D805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12770" y="4136961"/>
            <a:ext cx="170687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2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4" y="-49033"/>
            <a:ext cx="12192000" cy="6858001"/>
          </a:xfrm>
          <a:prstGeom prst="rect">
            <a:avLst/>
          </a:prstGeom>
        </p:spPr>
      </p:pic>
      <p:grpSp>
        <p:nvGrpSpPr>
          <p:cNvPr id="17" name="object 90"/>
          <p:cNvGrpSpPr/>
          <p:nvPr/>
        </p:nvGrpSpPr>
        <p:grpSpPr>
          <a:xfrm>
            <a:off x="0" y="151954"/>
            <a:ext cx="2515870" cy="874394"/>
            <a:chOff x="0" y="336791"/>
            <a:chExt cx="2515870" cy="874394"/>
          </a:xfrm>
        </p:grpSpPr>
        <p:pic>
          <p:nvPicPr>
            <p:cNvPr id="2097153" name="object 91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36791"/>
              <a:ext cx="2515362" cy="874026"/>
            </a:xfrm>
            <a:prstGeom prst="rect">
              <a:avLst/>
            </a:prstGeom>
          </p:spPr>
        </p:pic>
        <p:pic>
          <p:nvPicPr>
            <p:cNvPr id="2097154" name="object 92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056" y="454151"/>
              <a:ext cx="370331" cy="664463"/>
            </a:xfrm>
            <a:prstGeom prst="rect">
              <a:avLst/>
            </a:prstGeom>
          </p:spPr>
        </p:pic>
      </p:grpSp>
      <p:sp>
        <p:nvSpPr>
          <p:cNvPr id="1048584" name="object 93"/>
          <p:cNvSpPr txBox="1"/>
          <p:nvPr/>
        </p:nvSpPr>
        <p:spPr>
          <a:xfrm>
            <a:off x="559336" y="362223"/>
            <a:ext cx="1800225" cy="431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000" dirty="0">
                <a:solidFill>
                  <a:srgbClr val="FFFFFF"/>
                </a:solidFill>
                <a:latin typeface="Times New Roman"/>
                <a:cs typeface="Times New Roman"/>
              </a:rPr>
              <a:t>State Service of Ukraine on Food Safety and Consumer Protection</a:t>
            </a:r>
            <a:endParaRPr lang="en-US" sz="1000" dirty="0">
              <a:latin typeface="Times New Roman"/>
              <a:cs typeface="Times New Roman"/>
            </a:endParaRPr>
          </a:p>
        </p:txBody>
      </p:sp>
      <p:sp>
        <p:nvSpPr>
          <p:cNvPr id="1048585" name="object 2"/>
          <p:cNvSpPr txBox="1"/>
          <p:nvPr/>
        </p:nvSpPr>
        <p:spPr>
          <a:xfrm>
            <a:off x="2637311" y="-146791"/>
            <a:ext cx="9574530" cy="1252528"/>
          </a:xfrm>
          <a:prstGeom prst="rect">
            <a:avLst/>
          </a:prstGeom>
        </p:spPr>
        <p:txBody>
          <a:bodyPr vert="horz" wrap="square" lIns="0" tIns="32601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9375">
              <a:lnSpc>
                <a:spcPct val="100000"/>
              </a:lnSpc>
              <a:spcBef>
                <a:spcPts val="100"/>
              </a:spcBef>
            </a:pPr>
            <a:r>
              <a:rPr lang="en-US" sz="3000" b="1" spc="-10" dirty="0"/>
              <a:t>Structure</a:t>
            </a:r>
            <a:r>
              <a:rPr lang="uk-UA" sz="3000" b="1" spc="-10" dirty="0"/>
              <a:t> </a:t>
            </a:r>
            <a:r>
              <a:rPr lang="en-US" sz="3000" b="1" dirty="0"/>
              <a:t>of the Department for </a:t>
            </a:r>
            <a:r>
              <a:rPr lang="en-US" altLang="en-US" sz="3000" b="1" dirty="0"/>
              <a:t>Phytosanitary Safety</a:t>
            </a:r>
            <a:r>
              <a:rPr lang="uk-UA" altLang="en-US" sz="3000" b="1" dirty="0"/>
              <a:t> </a:t>
            </a:r>
            <a:r>
              <a:rPr lang="en-US" altLang="en-US" sz="3000" b="1" dirty="0"/>
              <a:t>and Control in Crop Production</a:t>
            </a:r>
            <a:endParaRPr lang="en-US" sz="3000" b="1" spc="-10" dirty="0"/>
          </a:p>
        </p:txBody>
      </p:sp>
      <p:sp>
        <p:nvSpPr>
          <p:cNvPr id="1048586" name="Скругленный прямоугольник 1"/>
          <p:cNvSpPr/>
          <p:nvPr/>
        </p:nvSpPr>
        <p:spPr>
          <a:xfrm>
            <a:off x="398259" y="2058109"/>
            <a:ext cx="11435673" cy="4971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Department for </a:t>
            </a:r>
            <a:r>
              <a:rPr lang="en-US" altLang="en-US" sz="2000" b="1" dirty="0">
                <a:solidFill>
                  <a:schemeClr val="tx1"/>
                </a:solidFill>
              </a:rPr>
              <a:t>Phytosanitary Safety</a:t>
            </a:r>
            <a:r>
              <a:rPr lang="uk-UA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b="1" dirty="0">
                <a:solidFill>
                  <a:schemeClr val="tx1"/>
                </a:solidFill>
              </a:rPr>
              <a:t>and Control in Crop Production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048587" name="Скругленный прямоугольник 21"/>
          <p:cNvSpPr/>
          <p:nvPr/>
        </p:nvSpPr>
        <p:spPr>
          <a:xfrm>
            <a:off x="478162" y="2882819"/>
            <a:ext cx="5195906" cy="49714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Unit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for Phytosanitary Protection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48588" name="Скругленный прямоугольник 22"/>
          <p:cNvSpPr/>
          <p:nvPr/>
        </p:nvSpPr>
        <p:spPr>
          <a:xfrm>
            <a:off x="504795" y="3750412"/>
            <a:ext cx="5195906" cy="49714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Unit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for 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Plant Protection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48589" name="Скругленный прямоугольник 23"/>
          <p:cNvSpPr/>
          <p:nvPr/>
        </p:nvSpPr>
        <p:spPr>
          <a:xfrm>
            <a:off x="495916" y="4658902"/>
            <a:ext cx="5195906" cy="49714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Unit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for Phytosanitary 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Risk Analysis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48590" name="Скругленный прямоугольник 24"/>
          <p:cNvSpPr/>
          <p:nvPr/>
        </p:nvSpPr>
        <p:spPr>
          <a:xfrm>
            <a:off x="6275276" y="2754984"/>
            <a:ext cx="5239059" cy="8057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Unit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for 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Control in the Fields of Seed Production, Nurseries and Plant Varieties Rights Protection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48591" name="Скругленный прямоугольник 25"/>
          <p:cNvSpPr/>
          <p:nvPr/>
        </p:nvSpPr>
        <p:spPr>
          <a:xfrm>
            <a:off x="6275276" y="3763222"/>
            <a:ext cx="5239059" cy="570467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Unit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for Market Operators Recording, </a:t>
            </a:r>
            <a:endParaRPr lang="uk-UA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Registers Keeping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48592" name="Скругленный прямоугольник 27"/>
          <p:cNvSpPr/>
          <p:nvPr/>
        </p:nvSpPr>
        <p:spPr>
          <a:xfrm>
            <a:off x="6266399" y="4585584"/>
            <a:ext cx="5239059" cy="57046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Sector for Control of GMO Sources in Open Systems and Grain Quality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3145728" name="Прямая соединительная линия 16"/>
          <p:cNvCxnSpPr>
            <a:cxnSpLocks/>
          </p:cNvCxnSpPr>
          <p:nvPr/>
        </p:nvCxnSpPr>
        <p:spPr>
          <a:xfrm>
            <a:off x="5965795" y="2578025"/>
            <a:ext cx="8877" cy="25780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Прямая со стрелкой 29"/>
          <p:cNvCxnSpPr>
            <a:cxnSpLocks/>
          </p:cNvCxnSpPr>
          <p:nvPr/>
        </p:nvCxnSpPr>
        <p:spPr>
          <a:xfrm>
            <a:off x="5983550" y="2982898"/>
            <a:ext cx="282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Прямая со стрелкой 32"/>
          <p:cNvCxnSpPr>
            <a:cxnSpLocks/>
          </p:cNvCxnSpPr>
          <p:nvPr/>
        </p:nvCxnSpPr>
        <p:spPr>
          <a:xfrm>
            <a:off x="5974672" y="3991589"/>
            <a:ext cx="282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Прямая со стрелкой 33"/>
          <p:cNvCxnSpPr>
            <a:cxnSpLocks/>
          </p:cNvCxnSpPr>
          <p:nvPr/>
        </p:nvCxnSpPr>
        <p:spPr>
          <a:xfrm>
            <a:off x="5965795" y="4786544"/>
            <a:ext cx="282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Прямая со стрелкой 34"/>
          <p:cNvCxnSpPr>
            <a:cxnSpLocks/>
          </p:cNvCxnSpPr>
          <p:nvPr/>
        </p:nvCxnSpPr>
        <p:spPr>
          <a:xfrm rot="10800000">
            <a:off x="5691823" y="5047299"/>
            <a:ext cx="282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3" name="Прямая со стрелкой 35"/>
          <p:cNvCxnSpPr>
            <a:cxnSpLocks/>
          </p:cNvCxnSpPr>
          <p:nvPr/>
        </p:nvCxnSpPr>
        <p:spPr>
          <a:xfrm rot="10800000">
            <a:off x="5674068" y="3246067"/>
            <a:ext cx="282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4" name="Прямая со стрелкой 36"/>
          <p:cNvCxnSpPr>
            <a:cxnSpLocks/>
          </p:cNvCxnSpPr>
          <p:nvPr/>
        </p:nvCxnSpPr>
        <p:spPr>
          <a:xfrm rot="10800000">
            <a:off x="5691823" y="4151791"/>
            <a:ext cx="2828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1"/>
          <p:cNvSpPr/>
          <p:nvPr/>
        </p:nvSpPr>
        <p:spPr>
          <a:xfrm>
            <a:off x="389382" y="1295769"/>
            <a:ext cx="11435673" cy="49714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State Service of Ukraine on Food Safety and Consumer Protection</a:t>
            </a:r>
            <a:r>
              <a:rPr lang="en-US" sz="2000" spc="-2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lang="en-US" sz="2000" dirty="0">
              <a:latin typeface="Microsoft Sans Serif"/>
              <a:cs typeface="Microsoft Sans Serif"/>
            </a:endParaRPr>
          </a:p>
        </p:txBody>
      </p:sp>
      <p:cxnSp>
        <p:nvCxnSpPr>
          <p:cNvPr id="23" name="Прямая со стрелкой 29"/>
          <p:cNvCxnSpPr>
            <a:cxnSpLocks/>
          </p:cNvCxnSpPr>
          <p:nvPr/>
        </p:nvCxnSpPr>
        <p:spPr>
          <a:xfrm>
            <a:off x="5948039" y="1785000"/>
            <a:ext cx="8878" cy="271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532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459</Words>
  <Application>Microsoft Office PowerPoint</Application>
  <PresentationFormat>Широкоэкранный</PresentationFormat>
  <Paragraphs>48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等线</vt:lpstr>
      <vt:lpstr>Microsoft Sans Serif</vt:lpstr>
      <vt:lpstr>Times New Roman</vt:lpstr>
      <vt:lpstr>Тема Office</vt:lpstr>
      <vt:lpstr>Structure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</dc:title>
  <dc:creator>Ольга</dc:creator>
  <cp:lastModifiedBy>Ольга</cp:lastModifiedBy>
  <cp:revision>10</cp:revision>
  <dcterms:created xsi:type="dcterms:W3CDTF">2024-06-25T08:27:20Z</dcterms:created>
  <dcterms:modified xsi:type="dcterms:W3CDTF">2024-06-25T12:33:14Z</dcterms:modified>
</cp:coreProperties>
</file>