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108" y="-378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58" y="-102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B3C651D-D036-4060-1AE2-C383FDC9A9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0E5D9EC-D323-27A6-2A02-952DD524F1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143" y="0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E16ADA87-172D-556C-92D6-FB4A3358C8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108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F9711DA9-AD70-8FD3-895C-69F3EF56F8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143" y="8831108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8ACD1C2-05E5-4AAE-8AFC-F22D3EBD625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xmlns="" id="{97963B3D-B4FA-B9FC-EA89-3CAD1DC1C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xmlns="" id="{1A6C595C-50D8-8334-4132-92A07E0B2D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143" y="0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xmlns="" id="{E572AF91-AFA1-1E6D-7A23-A12C818C3B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0288" y="696913"/>
            <a:ext cx="24114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xmlns="" id="{CC0F19CD-F439-8F36-984D-DF00FD0B86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451" y="4417126"/>
            <a:ext cx="5139498" cy="418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1030">
            <a:extLst>
              <a:ext uri="{FF2B5EF4-FFF2-40B4-BE49-F238E27FC236}">
                <a16:creationId xmlns:a16="http://schemas.microsoft.com/office/drawing/2014/main" xmlns="" id="{20ECB180-F89E-1C6B-562C-1AE49ADA800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108"/>
            <a:ext cx="3038258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127" name="Rectangle 1031">
            <a:extLst>
              <a:ext uri="{FF2B5EF4-FFF2-40B4-BE49-F238E27FC236}">
                <a16:creationId xmlns:a16="http://schemas.microsoft.com/office/drawing/2014/main" xmlns="" id="{B40FF8C1-AC6C-D6B9-4EA9-A438E3F81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143" y="8831108"/>
            <a:ext cx="3038257" cy="4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22" rIns="90844" bIns="454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03E4CE-3BD8-4EBB-8337-D4BBFB45DCD5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61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>
            <a:extLst>
              <a:ext uri="{FF2B5EF4-FFF2-40B4-BE49-F238E27FC236}">
                <a16:creationId xmlns:a16="http://schemas.microsoft.com/office/drawing/2014/main" xmlns="" id="{9A5D6177-D512-8F9E-DA1E-F3B1C3926A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478" indent="-28568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2756" indent="-22761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599545" indent="-22761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6333" indent="-22761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08413" indent="-227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60492" indent="-227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12571" indent="-227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64651" indent="-227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17F234-FC69-4262-A93F-92018388862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E8A9F83F-E9B3-40BC-B9AE-03816B087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39CA3FE6-900D-4ED1-D340-522A33386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31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pt-P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32A61A2-8D40-1949-3784-9C2026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CFF75C8-C127-8341-3BCB-145520A66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98D47C1-1C9A-A93D-0682-259E64089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1FDB2-12A2-41D9-B5B9-2865F2DCEFFB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6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4AC2D5-38B5-F0EF-735D-406FEC8D9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1F46C09-267B-65AF-B01A-772F0CD91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91A3F8A-ECE9-DB63-D04F-F58E4C221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BFB1C-22F0-48FB-B039-D311C878A33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87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6616EB3-F573-CA32-F551-B077932711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1C0A067-6EA8-9B7A-CB6D-255E47116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BD4240-06C5-057C-626F-757B274E20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26916-CCB7-4A57-8F49-C31068C89B4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40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3297D58-780E-1F54-ECD5-77EE4DCCD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EAA2187-EBF9-D5EE-BC07-FE9EC468B9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4517714-BA9D-65B2-FA59-A958BA11F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3765B-434C-4472-A967-1835AC10B2F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32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A09DB5D-F230-82D0-6B8A-AC1B5097EC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0617D02-2C95-0931-2EA8-2181DD84E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AC8BF92-13ED-1D31-6D7E-184926573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E7BD5-CA98-45C0-9A09-70D98AF6AE8C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16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B351F6-A669-934F-9A4B-3FA4632A0B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E1DB970-A6A6-488A-9E92-DCFA1496C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3846BD-E5B8-EC53-0330-AFAD914C25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6FA67-9591-43A4-8F68-0F91B1FB6B20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30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6BC357A-8FE4-3DE4-2260-E403A76F5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CDC1A62A-A554-4905-0D65-6A088F364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581D736-77A2-F82B-B975-D412FDE984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352E5-B1A7-473A-A631-4E1FE3008FF7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65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7E1DAC3-3560-2AB3-B1E1-C8DA08272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A03AC0D0-1DD5-C868-FD51-6A3A55546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6ADED9A-F51A-8E42-8284-51515E6DF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6A3E3-AC7A-451D-AFA1-2A06FD388AEE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21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1AB2D29-9C6C-75AA-B736-EF1B6E340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09DC24A-AD38-BD88-8635-46E4B3AFE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DD65303-3385-33B1-1FDE-A253F8010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CF1A8-34A8-4582-A2B1-BE79F8046E23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3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0BA2BB8-AB1D-7E71-EA78-93B713CB4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07C763F-C679-0253-D66D-81C4466B6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71513C-7F5A-CB65-CE76-44585DC9C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DCB82-8FA9-4920-999B-B06CDC480A6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7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25DC80E-D856-FFA5-6CB1-37C9BBF9D7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6F00F50-A955-FCC2-3793-BEB78F030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E686BD-8634-AA8B-84CD-03E713D16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DB09F-8A68-4417-9033-BC9E3050BD60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95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F253BEA1-2CF9-0663-5008-663AF7662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65EF0EB-F16B-6223-904A-00E8E6AB9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8757441-7D89-7ED9-AC9C-A41BEC4FCE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BB880838-78A3-741F-DBAD-E9E7E6C5B4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45FE89E1-8C26-6AC8-5386-BA96B30B8A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81F7A41-76EA-4FD2-803A-EA0AEC455FF9}" type="slidenum">
              <a:rPr lang="en-US" altLang="en-US"/>
              <a:pPr/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pt-P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A797C77-729C-9CED-ABC3-1A92C3D774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496" r="8544"/>
          <a:stretch/>
        </p:blipFill>
        <p:spPr>
          <a:xfrm>
            <a:off x="-1" y="16007"/>
            <a:ext cx="6858001" cy="9889993"/>
          </a:xfrm>
          <a:prstGeom prst="rect">
            <a:avLst/>
          </a:prstGeom>
        </p:spPr>
      </p:pic>
      <p:sp>
        <p:nvSpPr>
          <p:cNvPr id="4099" name="Rectangle 5">
            <a:extLst>
              <a:ext uri="{FF2B5EF4-FFF2-40B4-BE49-F238E27FC236}">
                <a16:creationId xmlns:a16="http://schemas.microsoft.com/office/drawing/2014/main" xmlns="" id="{35F6818A-3028-4DED-CB9C-FF525CBF1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6096000" cy="914400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en-US" sz="240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xmlns="" id="{F1394633-8D90-3178-366C-9B8798E2E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3352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1.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000" b="1" dirty="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000" b="1" dirty="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800" b="1" dirty="0"/>
              <a:t>REPÚBLICA DE MOÇAMBIQUE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800" b="1" dirty="0"/>
              <a:t>MINISTÉRIO DA AGRICULTURA E DESENVOLVIMENTO RURAL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b="1" dirty="0"/>
              <a:t>DIREÇÃO NACIONAL DA SANIDADE AGROPECUARIA E BIOSEGURANÇA</a:t>
            </a:r>
          </a:p>
        </p:txBody>
      </p:sp>
      <p:sp>
        <p:nvSpPr>
          <p:cNvPr id="4101" name="Text Box 7">
            <a:extLst>
              <a:ext uri="{FF2B5EF4-FFF2-40B4-BE49-F238E27FC236}">
                <a16:creationId xmlns:a16="http://schemas.microsoft.com/office/drawing/2014/main" xmlns="" id="{04E3EF9D-0BE5-A5CC-781A-84FFD24ED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663" y="416496"/>
            <a:ext cx="2196430" cy="94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000" dirty="0"/>
              <a:t>2.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CERTIFICADO FITOSSANITÁRIO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PHYTOSANITARY CERTIFICATE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1000" b="1"/>
              <a:t>ORIGINAL </a:t>
            </a:r>
            <a:r>
              <a:rPr lang="en-US" altLang="en-US" sz="1000" b="1" smtClean="0"/>
              <a:t>Nº</a:t>
            </a:r>
            <a:endParaRPr lang="en-US" altLang="en-US" sz="1000" b="1" dirty="0"/>
          </a:p>
        </p:txBody>
      </p:sp>
      <p:graphicFrame>
        <p:nvGraphicFramePr>
          <p:cNvPr id="4102" name="Object 3">
            <a:extLst>
              <a:ext uri="{FF2B5EF4-FFF2-40B4-BE49-F238E27FC236}">
                <a16:creationId xmlns:a16="http://schemas.microsoft.com/office/drawing/2014/main" xmlns="" id="{92883756-D2B1-F5BC-6BA7-A10C3152E2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538163"/>
          <a:ext cx="3762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5" imgW="509016" imgH="471678" progId="Word.Document.8">
                  <p:embed/>
                </p:oleObj>
              </mc:Choice>
              <mc:Fallback>
                <p:oleObj name="Document" r:id="rId5" imgW="509016" imgH="471678" progId="Word.Document.8">
                  <p:embed/>
                  <p:pic>
                    <p:nvPicPr>
                      <p:cNvPr id="4102" name="Object 3">
                        <a:extLst>
                          <a:ext uri="{FF2B5EF4-FFF2-40B4-BE49-F238E27FC236}">
                            <a16:creationId xmlns:a16="http://schemas.microsoft.com/office/drawing/2014/main" xmlns="" id="{92883756-D2B1-F5BC-6BA7-A10C3152E2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38163"/>
                        <a:ext cx="3762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>
                                <a:alpha val="50195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10">
            <a:extLst>
              <a:ext uri="{FF2B5EF4-FFF2-40B4-BE49-F238E27FC236}">
                <a16:creationId xmlns:a16="http://schemas.microsoft.com/office/drawing/2014/main" xmlns="" id="{717812FD-0FBB-2B96-E469-7910901C3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33528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3. </a:t>
            </a:r>
            <a:r>
              <a:rPr lang="en-US" altLang="en-US" sz="900" dirty="0"/>
              <a:t>De </a:t>
            </a:r>
            <a:r>
              <a:rPr lang="en-US" altLang="en-US" sz="900" dirty="0" err="1"/>
              <a:t>Departamento</a:t>
            </a:r>
            <a:r>
              <a:rPr lang="en-US" altLang="en-US" sz="900" dirty="0"/>
              <a:t> de </a:t>
            </a:r>
            <a:r>
              <a:rPr lang="en-US" altLang="en-US" sz="900" dirty="0" err="1"/>
              <a:t>Sanidade</a:t>
            </a:r>
            <a:r>
              <a:rPr lang="en-US" altLang="en-US" sz="900" dirty="0"/>
              <a:t> Vegetal para: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    </a:t>
            </a:r>
            <a:r>
              <a:rPr lang="en-US" altLang="en-US" sz="900" dirty="0"/>
              <a:t>To Plant Protection Organization (s) of</a:t>
            </a:r>
            <a:r>
              <a:rPr lang="en-US" altLang="en-US" sz="700" dirty="0" smtClean="0"/>
              <a:t>:</a:t>
            </a:r>
            <a:endParaRPr lang="en-US" altLang="en-US" sz="1000" b="1" dirty="0"/>
          </a:p>
        </p:txBody>
      </p:sp>
      <p:sp>
        <p:nvSpPr>
          <p:cNvPr id="4104" name="Text Box 12">
            <a:extLst>
              <a:ext uri="{FF2B5EF4-FFF2-40B4-BE49-F238E27FC236}">
                <a16:creationId xmlns:a16="http://schemas.microsoft.com/office/drawing/2014/main" xmlns="" id="{38538184-9D0A-4C66-CFEE-222A77359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371600"/>
            <a:ext cx="28956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4. </a:t>
            </a:r>
            <a:r>
              <a:rPr lang="en-US" altLang="en-US" sz="900" dirty="0"/>
              <a:t>Nome e </a:t>
            </a:r>
            <a:r>
              <a:rPr lang="en-US" altLang="en-US" sz="900" dirty="0" err="1"/>
              <a:t>endereço</a:t>
            </a:r>
            <a:r>
              <a:rPr lang="en-US" altLang="en-US" sz="900" dirty="0"/>
              <a:t> do </a:t>
            </a:r>
            <a:r>
              <a:rPr lang="en-US" altLang="en-US" sz="900" dirty="0" err="1"/>
              <a:t>exportador</a:t>
            </a:r>
            <a:endParaRPr lang="en-US" altLang="en-US" sz="900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Name and address of exporter: </a:t>
            </a:r>
          </a:p>
        </p:txBody>
      </p:sp>
      <p:sp>
        <p:nvSpPr>
          <p:cNvPr id="4105" name="Line 13">
            <a:extLst>
              <a:ext uri="{FF2B5EF4-FFF2-40B4-BE49-F238E27FC236}">
                <a16:creationId xmlns:a16="http://schemas.microsoft.com/office/drawing/2014/main" xmlns="" id="{E3B16C31-B9A9-5CE3-0B5D-AB173A9B6F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371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06" name="Line 14">
            <a:extLst>
              <a:ext uri="{FF2B5EF4-FFF2-40B4-BE49-F238E27FC236}">
                <a16:creationId xmlns:a16="http://schemas.microsoft.com/office/drawing/2014/main" xmlns="" id="{EB08423F-EDDE-B62A-784F-BCD1ED35F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2098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07" name="Line 15">
            <a:extLst>
              <a:ext uri="{FF2B5EF4-FFF2-40B4-BE49-F238E27FC236}">
                <a16:creationId xmlns:a16="http://schemas.microsoft.com/office/drawing/2014/main" xmlns="" id="{6E64D3E0-E13C-44F9-3641-F8107D674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57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08" name="Text Box 16">
            <a:extLst>
              <a:ext uri="{FF2B5EF4-FFF2-40B4-BE49-F238E27FC236}">
                <a16:creationId xmlns:a16="http://schemas.microsoft.com/office/drawing/2014/main" xmlns="" id="{EC46127F-FF69-2E87-58F2-489EE24E0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19325"/>
            <a:ext cx="332422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5</a:t>
            </a:r>
            <a:r>
              <a:rPr lang="en-US" altLang="en-US" sz="900" dirty="0"/>
              <a:t>. Nome e </a:t>
            </a:r>
            <a:r>
              <a:rPr lang="en-US" altLang="en-US" sz="900" dirty="0" err="1"/>
              <a:t>endereço</a:t>
            </a:r>
            <a:r>
              <a:rPr lang="en-US" altLang="en-US" sz="900" dirty="0"/>
              <a:t> do </a:t>
            </a:r>
            <a:r>
              <a:rPr lang="en-US" altLang="en-US" sz="900" dirty="0" err="1"/>
              <a:t>consignatário</a:t>
            </a:r>
            <a:endParaRPr lang="en-US" altLang="en-US" sz="900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 Name and address of consignee: </a:t>
            </a:r>
          </a:p>
        </p:txBody>
      </p:sp>
      <p:sp>
        <p:nvSpPr>
          <p:cNvPr id="4109" name="Text Box 17">
            <a:extLst>
              <a:ext uri="{FF2B5EF4-FFF2-40B4-BE49-F238E27FC236}">
                <a16:creationId xmlns:a16="http://schemas.microsoft.com/office/drawing/2014/main" xmlns="" id="{0377160D-6851-1175-A61D-86F8BABA7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663" y="2265363"/>
            <a:ext cx="28194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6.</a:t>
            </a:r>
            <a:r>
              <a:rPr lang="en-US" altLang="en-US" sz="900" dirty="0"/>
              <a:t> Lugar de </a:t>
            </a:r>
            <a:r>
              <a:rPr lang="en-US" altLang="en-US" sz="900" dirty="0" err="1"/>
              <a:t>origem</a:t>
            </a:r>
            <a:r>
              <a:rPr lang="en-US" altLang="en-US" sz="900" dirty="0"/>
              <a:t>: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 Place of origin</a:t>
            </a:r>
            <a:r>
              <a:rPr lang="en-US" altLang="en-US" sz="900" b="1" dirty="0" smtClean="0"/>
              <a:t>:</a:t>
            </a:r>
            <a:endParaRPr lang="en-US" altLang="en-US" sz="1000" b="1" dirty="0"/>
          </a:p>
        </p:txBody>
      </p:sp>
      <p:sp>
        <p:nvSpPr>
          <p:cNvPr id="4110" name="Line 18">
            <a:extLst>
              <a:ext uri="{FF2B5EF4-FFF2-40B4-BE49-F238E27FC236}">
                <a16:creationId xmlns:a16="http://schemas.microsoft.com/office/drawing/2014/main" xmlns="" id="{E1149B36-410F-748A-1907-77B476E1D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743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11" name="Text Box 19">
            <a:extLst>
              <a:ext uri="{FF2B5EF4-FFF2-40B4-BE49-F238E27FC236}">
                <a16:creationId xmlns:a16="http://schemas.microsoft.com/office/drawing/2014/main" xmlns="" id="{3E153532-AA0E-C730-7C91-A97E6959A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2816225"/>
            <a:ext cx="289242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7. </a:t>
            </a:r>
            <a:r>
              <a:rPr lang="en-US" altLang="en-US" sz="900" dirty="0" err="1"/>
              <a:t>Meio</a:t>
            </a:r>
            <a:r>
              <a:rPr lang="en-US" altLang="en-US" sz="900" dirty="0"/>
              <a:t> de </a:t>
            </a:r>
            <a:r>
              <a:rPr lang="en-US" altLang="en-US" sz="900" dirty="0" err="1"/>
              <a:t>transporte</a:t>
            </a:r>
            <a:endParaRPr lang="en-US" altLang="en-US" sz="900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Means of </a:t>
            </a:r>
            <a:r>
              <a:rPr lang="en-US" altLang="en-US" sz="900" dirty="0" smtClean="0"/>
              <a:t>convenience:</a:t>
            </a:r>
            <a:endParaRPr lang="en-US" altLang="en-US" sz="900" b="1" dirty="0"/>
          </a:p>
        </p:txBody>
      </p:sp>
      <p:sp>
        <p:nvSpPr>
          <p:cNvPr id="4112" name="Line 20">
            <a:extLst>
              <a:ext uri="{FF2B5EF4-FFF2-40B4-BE49-F238E27FC236}">
                <a16:creationId xmlns:a16="http://schemas.microsoft.com/office/drawing/2014/main" xmlns="" id="{2757692F-E2C0-CD5E-6815-EB17AFBD5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13" name="Text Box 21">
            <a:extLst>
              <a:ext uri="{FF2B5EF4-FFF2-40B4-BE49-F238E27FC236}">
                <a16:creationId xmlns:a16="http://schemas.microsoft.com/office/drawing/2014/main" xmlns="" id="{66B09E7A-0A7A-3354-9B3E-5337161A5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663" y="3284538"/>
            <a:ext cx="2819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800" dirty="0"/>
              <a:t>8. Ponto de </a:t>
            </a:r>
            <a:r>
              <a:rPr lang="en-US" altLang="en-US" sz="800" dirty="0" err="1"/>
              <a:t>entrada</a:t>
            </a:r>
            <a:r>
              <a:rPr lang="en-US" altLang="en-US" sz="800" dirty="0"/>
              <a:t>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800" dirty="0"/>
              <a:t>   Point of entry</a:t>
            </a:r>
            <a:r>
              <a:rPr lang="en-US" altLang="en-US" sz="800" dirty="0" smtClean="0"/>
              <a:t>:</a:t>
            </a:r>
            <a:endParaRPr lang="en-US" altLang="en-US" sz="1000" b="1" dirty="0"/>
          </a:p>
        </p:txBody>
      </p:sp>
      <p:sp>
        <p:nvSpPr>
          <p:cNvPr id="4114" name="Line 23">
            <a:extLst>
              <a:ext uri="{FF2B5EF4-FFF2-40B4-BE49-F238E27FC236}">
                <a16:creationId xmlns:a16="http://schemas.microsoft.com/office/drawing/2014/main" xmlns="" id="{37F6EE21-0FB2-57B0-E431-0B0953BE4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10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43" name="Text Box 24">
            <a:extLst>
              <a:ext uri="{FF2B5EF4-FFF2-40B4-BE49-F238E27FC236}">
                <a16:creationId xmlns:a16="http://schemas.microsoft.com/office/drawing/2014/main" xmlns="" id="{A38DF9AF-77C3-0CFA-E6E0-9C9EE4225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4343400" cy="356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700" dirty="0">
                <a:ea typeface="ＭＳ Ｐゴシック" pitchFamily="-112" charset="-128"/>
              </a:rPr>
              <a:t>9. </a:t>
            </a:r>
            <a:r>
              <a:rPr lang="en-US" sz="900" dirty="0" err="1">
                <a:ea typeface="ＭＳ Ｐゴシック" pitchFamily="-112" charset="-128"/>
              </a:rPr>
              <a:t>Marcas</a:t>
            </a:r>
            <a:r>
              <a:rPr lang="en-US" sz="900" dirty="0">
                <a:ea typeface="ＭＳ Ｐゴシック" pitchFamily="-112" charset="-128"/>
              </a:rPr>
              <a:t>, </a:t>
            </a:r>
            <a:r>
              <a:rPr lang="en-US" sz="900" dirty="0" err="1">
                <a:ea typeface="ＭＳ Ｐゴシック" pitchFamily="-112" charset="-128"/>
              </a:rPr>
              <a:t>números</a:t>
            </a:r>
            <a:r>
              <a:rPr lang="en-US" sz="900" dirty="0">
                <a:ea typeface="ＭＳ Ｐゴシック" pitchFamily="-112" charset="-128"/>
              </a:rPr>
              <a:t> dos volumes, </a:t>
            </a:r>
            <a:r>
              <a:rPr lang="en-US" sz="900" dirty="0" err="1">
                <a:ea typeface="ＭＳ Ｐゴシック" pitchFamily="-112" charset="-128"/>
              </a:rPr>
              <a:t>natureza</a:t>
            </a:r>
            <a:r>
              <a:rPr lang="en-US" sz="900" dirty="0">
                <a:ea typeface="ＭＳ Ｐゴシック" pitchFamily="-112" charset="-128"/>
              </a:rPr>
              <a:t> </a:t>
            </a:r>
            <a:r>
              <a:rPr lang="en-US" sz="900" dirty="0" err="1">
                <a:ea typeface="ＭＳ Ｐゴシック" pitchFamily="-112" charset="-128"/>
              </a:rPr>
              <a:t>da</a:t>
            </a:r>
            <a:r>
              <a:rPr lang="en-US" sz="900" dirty="0">
                <a:ea typeface="ＭＳ Ｐゴシック" pitchFamily="-112" charset="-128"/>
              </a:rPr>
              <a:t> </a:t>
            </a:r>
            <a:r>
              <a:rPr lang="en-US" sz="900" dirty="0" err="1">
                <a:ea typeface="ＭＳ Ｐゴシック" pitchFamily="-112" charset="-128"/>
              </a:rPr>
              <a:t>mercadoria</a:t>
            </a:r>
            <a:r>
              <a:rPr lang="en-US" sz="900" dirty="0">
                <a:ea typeface="ＭＳ Ｐゴシック" pitchFamily="-112" charset="-128"/>
              </a:rPr>
              <a:t>, </a:t>
            </a:r>
            <a:r>
              <a:rPr lang="en-US" sz="900" dirty="0" err="1">
                <a:ea typeface="ＭＳ Ｐゴシック" pitchFamily="-112" charset="-128"/>
              </a:rPr>
              <a:t>nome</a:t>
            </a:r>
            <a:r>
              <a:rPr lang="en-US" sz="900" dirty="0">
                <a:ea typeface="ＭＳ Ｐゴシック" pitchFamily="-112" charset="-128"/>
              </a:rPr>
              <a:t> </a:t>
            </a:r>
            <a:r>
              <a:rPr lang="en-US" sz="900" dirty="0" err="1">
                <a:ea typeface="ＭＳ Ｐゴシック" pitchFamily="-112" charset="-128"/>
              </a:rPr>
              <a:t>científico</a:t>
            </a:r>
            <a:endParaRPr lang="en-US" sz="900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900" dirty="0">
                <a:ea typeface="ＭＳ Ｐゴシック" pitchFamily="-112" charset="-128"/>
              </a:rPr>
              <a:t>   Marks, number and description of packages, name of produce, botanical name of plants</a:t>
            </a:r>
          </a:p>
          <a:p>
            <a:pPr marL="228600" indent="-228600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10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10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10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pt-PT" sz="1000" b="1" dirty="0">
                <a:ea typeface="ＭＳ Ｐゴシック" pitchFamily="-112" charset="-128"/>
              </a:rPr>
              <a:t>  </a:t>
            </a: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10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10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pt-PT" sz="800" b="1" dirty="0">
                <a:ea typeface="ＭＳ Ｐゴシック" pitchFamily="-112" charset="-128"/>
              </a:rPr>
              <a:t> </a:t>
            </a: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lvl="4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pt-PT" sz="800" b="1" dirty="0">
                <a:ea typeface="ＭＳ Ｐゴシック" pitchFamily="-112" charset="-128"/>
              </a:rPr>
              <a:t>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pt-PT" sz="800" b="1" dirty="0">
              <a:ea typeface="ＭＳ Ｐゴシック" pitchFamily="-112" charset="-128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en-US" sz="800" b="1" dirty="0">
              <a:ea typeface="ＭＳ Ｐゴシック" pitchFamily="-112" charset="-128"/>
            </a:endParaRPr>
          </a:p>
        </p:txBody>
      </p:sp>
      <p:sp>
        <p:nvSpPr>
          <p:cNvPr id="4116" name="Text Box 25">
            <a:extLst>
              <a:ext uri="{FF2B5EF4-FFF2-40B4-BE49-F238E27FC236}">
                <a16:creationId xmlns:a16="http://schemas.microsoft.com/office/drawing/2014/main" xmlns="" id="{FAE1C5D3-3BB5-B764-4853-3AE2EDC0F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810000"/>
            <a:ext cx="1828800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10</a:t>
            </a:r>
            <a:r>
              <a:rPr lang="en-US" altLang="en-US" sz="900" dirty="0"/>
              <a:t>. </a:t>
            </a:r>
            <a:r>
              <a:rPr lang="en-US" altLang="en-US" sz="900" dirty="0" err="1"/>
              <a:t>Quantidade</a:t>
            </a:r>
            <a:r>
              <a:rPr lang="en-US" altLang="en-US" sz="900" dirty="0"/>
              <a:t> (peso) dos volumes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  Quantity of package</a:t>
            </a:r>
            <a:r>
              <a:rPr lang="pt-PT" altLang="en-US" sz="900" b="1" dirty="0"/>
              <a:t>      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pt-PT" altLang="en-US" sz="900" b="1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900" b="1" dirty="0"/>
          </a:p>
        </p:txBody>
      </p:sp>
      <p:sp>
        <p:nvSpPr>
          <p:cNvPr id="4117" name="Line 26">
            <a:extLst>
              <a:ext uri="{FF2B5EF4-FFF2-40B4-BE49-F238E27FC236}">
                <a16:creationId xmlns:a16="http://schemas.microsoft.com/office/drawing/2014/main" xmlns="" id="{0DCFB9D4-DAE7-953E-17A9-215F53C87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54102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18" name="Line 27">
            <a:extLst>
              <a:ext uri="{FF2B5EF4-FFF2-40B4-BE49-F238E27FC236}">
                <a16:creationId xmlns:a16="http://schemas.microsoft.com/office/drawing/2014/main" xmlns="" id="{E81C3D3E-7E83-A4B4-7993-57BE913C4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810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19" name="Text Box 28">
            <a:extLst>
              <a:ext uri="{FF2B5EF4-FFF2-40B4-BE49-F238E27FC236}">
                <a16:creationId xmlns:a16="http://schemas.microsoft.com/office/drawing/2014/main" xmlns="" id="{B757FD59-8DDA-5D15-BC11-854C1D92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6096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11. Este serve para </a:t>
            </a:r>
            <a:r>
              <a:rPr lang="en-US" altLang="en-US" sz="900" dirty="0" err="1"/>
              <a:t>certificar</a:t>
            </a:r>
            <a:r>
              <a:rPr lang="en-US" altLang="en-US" sz="900" dirty="0"/>
              <a:t> </a:t>
            </a:r>
            <a:r>
              <a:rPr lang="en-US" altLang="en-US" sz="900" dirty="0" err="1"/>
              <a:t>que</a:t>
            </a:r>
            <a:r>
              <a:rPr lang="en-US" altLang="en-US" sz="900" dirty="0"/>
              <a:t> </a:t>
            </a:r>
            <a:r>
              <a:rPr lang="en-US" altLang="en-US" sz="900" dirty="0" err="1"/>
              <a:t>os</a:t>
            </a:r>
            <a:r>
              <a:rPr lang="en-US" altLang="en-US" sz="900" dirty="0"/>
              <a:t> </a:t>
            </a:r>
            <a:r>
              <a:rPr lang="en-US" altLang="en-US" sz="900" dirty="0" err="1"/>
              <a:t>vegetais</a:t>
            </a:r>
            <a:r>
              <a:rPr lang="en-US" altLang="en-US" sz="900" dirty="0"/>
              <a:t> </a:t>
            </a:r>
            <a:r>
              <a:rPr lang="en-US" altLang="en-US" sz="900" dirty="0" err="1"/>
              <a:t>ou</a:t>
            </a:r>
            <a:r>
              <a:rPr lang="en-US" altLang="en-US" sz="900" dirty="0"/>
              <a:t> </a:t>
            </a:r>
            <a:r>
              <a:rPr lang="en-US" altLang="en-US" sz="900" dirty="0" err="1"/>
              <a:t>productos</a:t>
            </a:r>
            <a:r>
              <a:rPr lang="en-US" altLang="en-US" sz="900" dirty="0"/>
              <a:t> </a:t>
            </a:r>
            <a:r>
              <a:rPr lang="en-US" altLang="en-US" sz="900" dirty="0" err="1"/>
              <a:t>vegetais</a:t>
            </a:r>
            <a:r>
              <a:rPr lang="en-US" altLang="en-US" sz="900" dirty="0"/>
              <a:t> </a:t>
            </a:r>
            <a:r>
              <a:rPr lang="en-US" altLang="en-US" sz="900" dirty="0" err="1"/>
              <a:t>acima</a:t>
            </a:r>
            <a:r>
              <a:rPr lang="en-US" altLang="en-US" sz="900" dirty="0"/>
              <a:t> </a:t>
            </a:r>
            <a:r>
              <a:rPr lang="en-US" altLang="en-US" sz="900" dirty="0" err="1"/>
              <a:t>referidos</a:t>
            </a:r>
            <a:r>
              <a:rPr lang="en-US" altLang="en-US" sz="900" dirty="0"/>
              <a:t>; </a:t>
            </a:r>
            <a:r>
              <a:rPr lang="en-US" altLang="en-US" sz="900" dirty="0" err="1"/>
              <a:t>Foram</a:t>
            </a:r>
            <a:r>
              <a:rPr lang="en-US" altLang="en-US" sz="900" dirty="0"/>
              <a:t> </a:t>
            </a:r>
            <a:r>
              <a:rPr lang="en-US" altLang="en-US" sz="900" dirty="0" err="1"/>
              <a:t>cuidadosamente</a:t>
            </a:r>
            <a:r>
              <a:rPr lang="en-US" altLang="en-US" sz="900" dirty="0"/>
              <a:t> </a:t>
            </a:r>
            <a:r>
              <a:rPr lang="en-US" altLang="en-US" sz="900" dirty="0" err="1"/>
              <a:t>inspeccionados</a:t>
            </a:r>
            <a:r>
              <a:rPr lang="en-US" altLang="en-US" sz="900" dirty="0"/>
              <a:t> de </a:t>
            </a:r>
            <a:r>
              <a:rPr lang="en-US" altLang="en-US" sz="900" dirty="0" err="1"/>
              <a:t>acordo</a:t>
            </a:r>
            <a:r>
              <a:rPr lang="en-US" altLang="en-US" sz="900" dirty="0"/>
              <a:t> com </a:t>
            </a:r>
            <a:r>
              <a:rPr lang="en-US" altLang="en-US" sz="900" dirty="0" err="1"/>
              <a:t>os</a:t>
            </a:r>
            <a:r>
              <a:rPr lang="en-US" altLang="en-US" sz="900" dirty="0"/>
              <a:t> </a:t>
            </a:r>
            <a:r>
              <a:rPr lang="en-US" altLang="en-US" sz="900" dirty="0" err="1"/>
              <a:t>procedimentos</a:t>
            </a:r>
            <a:r>
              <a:rPr lang="en-US" altLang="en-US" sz="900" dirty="0"/>
              <a:t> </a:t>
            </a:r>
            <a:r>
              <a:rPr lang="en-US" altLang="en-US" sz="900" dirty="0" err="1"/>
              <a:t>adequados</a:t>
            </a:r>
            <a:r>
              <a:rPr lang="en-US" altLang="en-US" sz="900" dirty="0"/>
              <a:t>, </a:t>
            </a:r>
            <a:r>
              <a:rPr lang="en-US" altLang="en-US" sz="900" dirty="0" err="1"/>
              <a:t>pelos</a:t>
            </a:r>
            <a:r>
              <a:rPr lang="en-US" altLang="en-US" sz="900" dirty="0"/>
              <a:t> Inspector </a:t>
            </a:r>
            <a:endParaRPr lang="en-US" altLang="en-US" sz="900" dirty="0" smtClean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en-US" sz="90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 smtClean="0"/>
              <a:t>This </a:t>
            </a:r>
            <a:r>
              <a:rPr lang="en-US" altLang="en-US" sz="900" dirty="0"/>
              <a:t>is to certify that the plants, plant products or other regulated articles, described herein have been inspected and/or tested according to appropriate official </a:t>
            </a:r>
            <a:r>
              <a:rPr lang="en-US" altLang="en-US" sz="900" dirty="0" smtClean="0"/>
              <a:t>procedures.</a:t>
            </a:r>
            <a:endParaRPr lang="en-US" altLang="en-US" sz="900" dirty="0"/>
          </a:p>
        </p:txBody>
      </p:sp>
      <p:sp>
        <p:nvSpPr>
          <p:cNvPr id="4120" name="Line 29">
            <a:extLst>
              <a:ext uri="{FF2B5EF4-FFF2-40B4-BE49-F238E27FC236}">
                <a16:creationId xmlns:a16="http://schemas.microsoft.com/office/drawing/2014/main" xmlns="" id="{208AE0A2-7EED-BDE3-7C8C-65C1411F8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7818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21" name="Text Box 30">
            <a:extLst>
              <a:ext uri="{FF2B5EF4-FFF2-40B4-BE49-F238E27FC236}">
                <a16:creationId xmlns:a16="http://schemas.microsoft.com/office/drawing/2014/main" xmlns="" id="{C711A539-D931-4C04-7960-BA385F7A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6681788"/>
            <a:ext cx="58324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/>
              <a:t>12</a:t>
            </a:r>
            <a:r>
              <a:rPr lang="en-US" altLang="en-US" sz="900"/>
              <a:t>. Declaração adicional</a:t>
            </a:r>
            <a:r>
              <a:rPr lang="en-US" altLang="en-US" sz="800"/>
              <a:t>: </a:t>
            </a:r>
            <a:r>
              <a:rPr lang="en-US" altLang="en-US" sz="800" b="1"/>
              <a:t>XXXXXXXXXXXXXXXXXXXXXXXXXXXXXXXXXXXXXXXXXXXXXXXXXXXXXXXXXXXXX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/>
              <a:t> Additional declaration:</a:t>
            </a:r>
          </a:p>
        </p:txBody>
      </p:sp>
      <p:sp>
        <p:nvSpPr>
          <p:cNvPr id="4122" name="Line 31">
            <a:extLst>
              <a:ext uri="{FF2B5EF4-FFF2-40B4-BE49-F238E27FC236}">
                <a16:creationId xmlns:a16="http://schemas.microsoft.com/office/drawing/2014/main" xmlns="" id="{DB2703C9-55D2-F6AD-212D-F893D9932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73152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23" name="Text Box 33">
            <a:extLst>
              <a:ext uri="{FF2B5EF4-FFF2-40B4-BE49-F238E27FC236}">
                <a16:creationId xmlns:a16="http://schemas.microsoft.com/office/drawing/2014/main" xmlns="" id="{FB6089EB-E129-5329-CD9E-E4CB8E2DF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315200"/>
            <a:ext cx="3352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13. </a:t>
            </a:r>
            <a:r>
              <a:rPr lang="en-US" altLang="en-US" sz="900"/>
              <a:t>Fumigação ou desinfecção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Fumigation or disinfection: </a:t>
            </a:r>
            <a:r>
              <a:rPr lang="en-US" altLang="en-US" sz="1000" b="1"/>
              <a:t>XXXXXXXXXXXXXXXXXX</a:t>
            </a:r>
            <a:r>
              <a:rPr lang="en-US" altLang="en-US" sz="900"/>
              <a:t> </a:t>
            </a:r>
            <a:endParaRPr lang="en-US" altLang="en-US" sz="900" b="1"/>
          </a:p>
        </p:txBody>
      </p:sp>
      <p:sp>
        <p:nvSpPr>
          <p:cNvPr id="4124" name="Line 34">
            <a:extLst>
              <a:ext uri="{FF2B5EF4-FFF2-40B4-BE49-F238E27FC236}">
                <a16:creationId xmlns:a16="http://schemas.microsoft.com/office/drawing/2014/main" xmlns="" id="{43F52234-19BA-FD7B-F6B6-2A0E1E265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777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25" name="Text Box 35">
            <a:extLst>
              <a:ext uri="{FF2B5EF4-FFF2-40B4-BE49-F238E27FC236}">
                <a16:creationId xmlns:a16="http://schemas.microsoft.com/office/drawing/2014/main" xmlns="" id="{6F0C66D1-15DF-BA06-104D-B34296619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772400"/>
            <a:ext cx="3505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14. </a:t>
            </a:r>
            <a:r>
              <a:rPr lang="en-US" altLang="en-US" sz="900"/>
              <a:t>Tratamento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Treatment: </a:t>
            </a:r>
            <a:r>
              <a:rPr lang="en-US" altLang="en-US" sz="1000" b="1"/>
              <a:t>XXXXXXXXXXXXXXXXXXXXXXXXXXXX </a:t>
            </a:r>
          </a:p>
        </p:txBody>
      </p:sp>
      <p:sp>
        <p:nvSpPr>
          <p:cNvPr id="4126" name="Line 37">
            <a:extLst>
              <a:ext uri="{FF2B5EF4-FFF2-40B4-BE49-F238E27FC236}">
                <a16:creationId xmlns:a16="http://schemas.microsoft.com/office/drawing/2014/main" xmlns="" id="{081E6EE2-07F8-EF35-7025-624096894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8229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27" name="Text Box 38">
            <a:extLst>
              <a:ext uri="{FF2B5EF4-FFF2-40B4-BE49-F238E27FC236}">
                <a16:creationId xmlns:a16="http://schemas.microsoft.com/office/drawing/2014/main" xmlns="" id="{F41CC53B-AE34-F1B9-E5F0-DF2C781B5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229600"/>
            <a:ext cx="144780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15. </a:t>
            </a:r>
            <a:r>
              <a:rPr lang="en-US" altLang="en-US" sz="900"/>
              <a:t>Produto químico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Chemical product: XX</a:t>
            </a:r>
            <a:endParaRPr lang="en-US" altLang="en-US" sz="900" b="1"/>
          </a:p>
        </p:txBody>
      </p:sp>
      <p:sp>
        <p:nvSpPr>
          <p:cNvPr id="4128" name="Text Box 39">
            <a:extLst>
              <a:ext uri="{FF2B5EF4-FFF2-40B4-BE49-F238E27FC236}">
                <a16:creationId xmlns:a16="http://schemas.microsoft.com/office/drawing/2014/main" xmlns="" id="{7D576EFE-6F0D-2F30-559B-A43F89CB1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229600"/>
            <a:ext cx="18288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16. </a:t>
            </a:r>
            <a:r>
              <a:rPr lang="en-US" altLang="en-US" sz="900"/>
              <a:t>Duração e Temperatura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Duration and temperature:XX</a:t>
            </a:r>
          </a:p>
        </p:txBody>
      </p:sp>
      <p:sp>
        <p:nvSpPr>
          <p:cNvPr id="4129" name="Line 40">
            <a:extLst>
              <a:ext uri="{FF2B5EF4-FFF2-40B4-BE49-F238E27FC236}">
                <a16:creationId xmlns:a16="http://schemas.microsoft.com/office/drawing/2014/main" xmlns="" id="{CFD0967D-4E52-5345-89B2-C56B7DA37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8686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30" name="Line 41">
            <a:extLst>
              <a:ext uri="{FF2B5EF4-FFF2-40B4-BE49-F238E27FC236}">
                <a16:creationId xmlns:a16="http://schemas.microsoft.com/office/drawing/2014/main" xmlns="" id="{09F653FE-AD02-3B95-1648-F7BC32AD4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8229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31" name="Line 42">
            <a:extLst>
              <a:ext uri="{FF2B5EF4-FFF2-40B4-BE49-F238E27FC236}">
                <a16:creationId xmlns:a16="http://schemas.microsoft.com/office/drawing/2014/main" xmlns="" id="{4F2EC68F-A085-1D16-AFA7-E4F6C12BE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144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32" name="Text Box 43">
            <a:extLst>
              <a:ext uri="{FF2B5EF4-FFF2-40B4-BE49-F238E27FC236}">
                <a16:creationId xmlns:a16="http://schemas.microsoft.com/office/drawing/2014/main" xmlns="" id="{7156B911-0E96-C112-2C5F-D5AD979CD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686800"/>
            <a:ext cx="21336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17. </a:t>
            </a:r>
            <a:r>
              <a:rPr lang="en-US" altLang="en-US" sz="900"/>
              <a:t>Concentração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Concentration:XXXXXXXXXXXXX</a:t>
            </a:r>
          </a:p>
        </p:txBody>
      </p:sp>
      <p:sp>
        <p:nvSpPr>
          <p:cNvPr id="4133" name="Line 44">
            <a:extLst>
              <a:ext uri="{FF2B5EF4-FFF2-40B4-BE49-F238E27FC236}">
                <a16:creationId xmlns:a16="http://schemas.microsoft.com/office/drawing/2014/main" xmlns="" id="{D2695C6D-AC47-1DA0-23A2-9A7A85B02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868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34" name="Line 45">
            <a:extLst>
              <a:ext uri="{FF2B5EF4-FFF2-40B4-BE49-F238E27FC236}">
                <a16:creationId xmlns:a16="http://schemas.microsoft.com/office/drawing/2014/main" xmlns="" id="{631539C1-E554-2A70-A0F4-B0FA9827DC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7315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35" name="Text Box 46">
            <a:extLst>
              <a:ext uri="{FF2B5EF4-FFF2-40B4-BE49-F238E27FC236}">
                <a16:creationId xmlns:a16="http://schemas.microsoft.com/office/drawing/2014/main" xmlns="" id="{4B63570A-9EE1-DA6A-217A-437500546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8686800"/>
            <a:ext cx="12954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18. </a:t>
            </a:r>
            <a:r>
              <a:rPr lang="en-US" altLang="en-US" sz="900"/>
              <a:t>Data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 Date: </a:t>
            </a:r>
            <a:r>
              <a:rPr lang="en-US" altLang="en-US" sz="900" b="1"/>
              <a:t>XXXXXXXX</a:t>
            </a:r>
          </a:p>
        </p:txBody>
      </p:sp>
      <p:sp>
        <p:nvSpPr>
          <p:cNvPr id="4136" name="Text Box 47">
            <a:extLst>
              <a:ext uri="{FF2B5EF4-FFF2-40B4-BE49-F238E27FC236}">
                <a16:creationId xmlns:a16="http://schemas.microsoft.com/office/drawing/2014/main" xmlns="" id="{21D6BBDD-0421-F7D9-0354-3D0B2020E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3" y="9132888"/>
            <a:ext cx="32766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/>
              <a:t>19. </a:t>
            </a:r>
            <a:r>
              <a:rPr lang="en-US" altLang="en-US" sz="900"/>
              <a:t>Informação adicional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    Additional information</a:t>
            </a:r>
            <a:r>
              <a:rPr lang="en-US" altLang="en-US" sz="900" b="1"/>
              <a:t>:</a:t>
            </a:r>
            <a:r>
              <a:rPr lang="en-US" altLang="en-US" sz="700" b="1"/>
              <a:t> 9720 Bags of Mozambique Origin Wheat Bran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b="1"/>
              <a:t>Packed In 50 Kgs New PP Bags Stuffed In 40´ HC Containers </a:t>
            </a:r>
            <a:endParaRPr lang="en-US" altLang="en-US" sz="600" b="1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900" b="1"/>
          </a:p>
        </p:txBody>
      </p:sp>
      <p:sp>
        <p:nvSpPr>
          <p:cNvPr id="4137" name="Text Box 48">
            <a:extLst>
              <a:ext uri="{FF2B5EF4-FFF2-40B4-BE49-F238E27FC236}">
                <a16:creationId xmlns:a16="http://schemas.microsoft.com/office/drawing/2014/main" xmlns="" id="{32407A8D-E343-22B6-CF0B-5AC10502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315200"/>
            <a:ext cx="2286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700" dirty="0"/>
              <a:t>20. </a:t>
            </a:r>
            <a:r>
              <a:rPr lang="en-US" altLang="en-US" sz="900" dirty="0"/>
              <a:t>Local de </a:t>
            </a:r>
            <a:r>
              <a:rPr lang="en-US" altLang="en-US" sz="900" dirty="0" err="1"/>
              <a:t>Emissão</a:t>
            </a:r>
            <a:endParaRPr lang="en-US" altLang="en-US" sz="900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     Place of issue 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PT" altLang="en-US" sz="900" dirty="0"/>
              <a:t> </a:t>
            </a:r>
            <a:endParaRPr lang="en-US" altLang="en-US" sz="900" b="1" dirty="0"/>
          </a:p>
        </p:txBody>
      </p:sp>
      <p:sp>
        <p:nvSpPr>
          <p:cNvPr id="4138" name="Text Box 49">
            <a:extLst>
              <a:ext uri="{FF2B5EF4-FFF2-40B4-BE49-F238E27FC236}">
                <a16:creationId xmlns:a16="http://schemas.microsoft.com/office/drawing/2014/main" xmlns="" id="{809AF6B5-706D-4BDF-28D0-6C16A5C7C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7832725"/>
            <a:ext cx="12954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Data: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Date</a:t>
            </a:r>
            <a:r>
              <a:rPr lang="en-US" altLang="en-US" sz="900" dirty="0" smtClean="0"/>
              <a:t>:</a:t>
            </a:r>
            <a:endParaRPr lang="en-US" altLang="en-US" sz="900" b="1" dirty="0"/>
          </a:p>
        </p:txBody>
      </p:sp>
      <p:sp>
        <p:nvSpPr>
          <p:cNvPr id="4139" name="Text Box 51">
            <a:extLst>
              <a:ext uri="{FF2B5EF4-FFF2-40B4-BE49-F238E27FC236}">
                <a16:creationId xmlns:a16="http://schemas.microsoft.com/office/drawing/2014/main" xmlns="" id="{249FF665-7A9B-FB9D-4D82-B3378A507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8458200"/>
            <a:ext cx="2514600" cy="30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Nome do </a:t>
            </a:r>
            <a:r>
              <a:rPr lang="en-US" altLang="en-US" sz="900" dirty="0" err="1"/>
              <a:t>funcionário</a:t>
            </a:r>
            <a:r>
              <a:rPr lang="en-US" altLang="en-US" sz="900" dirty="0"/>
              <a:t> </a:t>
            </a:r>
            <a:r>
              <a:rPr lang="en-US" altLang="en-US" sz="900" dirty="0" err="1"/>
              <a:t>autorizado</a:t>
            </a:r>
            <a:endParaRPr lang="en-US" altLang="en-US" sz="900" dirty="0"/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/>
              <a:t>Name of authorized officer</a:t>
            </a:r>
            <a:r>
              <a:rPr lang="en-US" altLang="en-US" sz="900" dirty="0" smtClean="0"/>
              <a:t>:</a:t>
            </a:r>
            <a:endParaRPr lang="en-US" altLang="en-US" sz="900" dirty="0"/>
          </a:p>
        </p:txBody>
      </p:sp>
      <p:sp>
        <p:nvSpPr>
          <p:cNvPr id="4140" name="Text Box 52">
            <a:extLst>
              <a:ext uri="{FF2B5EF4-FFF2-40B4-BE49-F238E27FC236}">
                <a16:creationId xmlns:a16="http://schemas.microsoft.com/office/drawing/2014/main" xmlns="" id="{D5E4B71E-55FC-C21F-2F15-4E1ABFA0D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8991600"/>
            <a:ext cx="1371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Assinatura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Signature</a:t>
            </a:r>
          </a:p>
        </p:txBody>
      </p:sp>
      <p:sp>
        <p:nvSpPr>
          <p:cNvPr id="4141" name="Text Box 53">
            <a:extLst>
              <a:ext uri="{FF2B5EF4-FFF2-40B4-BE49-F238E27FC236}">
                <a16:creationId xmlns:a16="http://schemas.microsoft.com/office/drawing/2014/main" xmlns="" id="{598F0118-04C4-FFE8-4112-E625077BD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8991600"/>
            <a:ext cx="990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Selo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Stamp.</a:t>
            </a:r>
          </a:p>
        </p:txBody>
      </p:sp>
      <p:sp>
        <p:nvSpPr>
          <p:cNvPr id="4142" name="WordArt 54">
            <a:extLst>
              <a:ext uri="{FF2B5EF4-FFF2-40B4-BE49-F238E27FC236}">
                <a16:creationId xmlns:a16="http://schemas.microsoft.com/office/drawing/2014/main" xmlns="" id="{9BCC4045-A3AB-90AD-4F8C-828E53B20B5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399883">
            <a:off x="115093" y="8416132"/>
            <a:ext cx="455613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Left"/>
              <a:lightRig rig="legacyFlat3" dir="t"/>
            </a:scene3d>
            <a:sp3d prstMaterial="legacyMatte">
              <a:extrusionClr>
                <a:srgbClr val="000000"/>
              </a:extrusionClr>
              <a:contourClr>
                <a:srgbClr val="000000"/>
              </a:contourClr>
            </a:sp3d>
          </a:bodyPr>
          <a:lstStyle/>
          <a:p>
            <a:pPr algn="ctr"/>
            <a:r>
              <a:rPr lang="pt-PT" sz="1000" kern="10">
                <a:ln w="9525"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00001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31E28A7-35FD-6E91-9FB6-72FD150A09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7523" y="538163"/>
            <a:ext cx="776285" cy="7762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7076594-055D-40EE-9056-92EFEF47542C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323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ＭＳ Ｐゴシック</vt:lpstr>
      <vt:lpstr>Times New Roman</vt:lpstr>
      <vt:lpstr>Default Design</vt:lpstr>
      <vt:lpstr>Document</vt:lpstr>
      <vt:lpstr>Apresentação do PowerPoint</vt:lpstr>
    </vt:vector>
  </TitlesOfParts>
  <Company>CFM - UNIDADE TECNICA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CFM</dc:creator>
  <cp:lastModifiedBy>Conta da Microsoft</cp:lastModifiedBy>
  <cp:revision>541</cp:revision>
  <cp:lastPrinted>2023-09-29T10:26:20Z</cp:lastPrinted>
  <dcterms:created xsi:type="dcterms:W3CDTF">2005-10-24T07:08:13Z</dcterms:created>
  <dcterms:modified xsi:type="dcterms:W3CDTF">2023-11-29T13:26:00Z</dcterms:modified>
</cp:coreProperties>
</file>